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7" r:id="rId2"/>
  </p:sldMasterIdLst>
  <p:notesMasterIdLst>
    <p:notesMasterId r:id="rId81"/>
  </p:notesMasterIdLst>
  <p:handoutMasterIdLst>
    <p:handoutMasterId r:id="rId82"/>
  </p:handoutMasterIdLst>
  <p:sldIdLst>
    <p:sldId id="551" r:id="rId3"/>
    <p:sldId id="518" r:id="rId4"/>
    <p:sldId id="618" r:id="rId5"/>
    <p:sldId id="593" r:id="rId6"/>
    <p:sldId id="594" r:id="rId7"/>
    <p:sldId id="595" r:id="rId8"/>
    <p:sldId id="467" r:id="rId9"/>
    <p:sldId id="559" r:id="rId10"/>
    <p:sldId id="637" r:id="rId11"/>
    <p:sldId id="639" r:id="rId12"/>
    <p:sldId id="638" r:id="rId13"/>
    <p:sldId id="658" r:id="rId14"/>
    <p:sldId id="562" r:id="rId15"/>
    <p:sldId id="633" r:id="rId16"/>
    <p:sldId id="629" r:id="rId17"/>
    <p:sldId id="443" r:id="rId18"/>
    <p:sldId id="439" r:id="rId19"/>
    <p:sldId id="566" r:id="rId20"/>
    <p:sldId id="568" r:id="rId21"/>
    <p:sldId id="631" r:id="rId22"/>
    <p:sldId id="640" r:id="rId23"/>
    <p:sldId id="641" r:id="rId24"/>
    <p:sldId id="676" r:id="rId25"/>
    <p:sldId id="652" r:id="rId26"/>
    <p:sldId id="573" r:id="rId27"/>
    <p:sldId id="679" r:id="rId28"/>
    <p:sldId id="664" r:id="rId29"/>
    <p:sldId id="667" r:id="rId30"/>
    <p:sldId id="666" r:id="rId31"/>
    <p:sldId id="668" r:id="rId32"/>
    <p:sldId id="669" r:id="rId33"/>
    <p:sldId id="670" r:id="rId34"/>
    <p:sldId id="671" r:id="rId35"/>
    <p:sldId id="672" r:id="rId36"/>
    <p:sldId id="677" r:id="rId37"/>
    <p:sldId id="653" r:id="rId38"/>
    <p:sldId id="654" r:id="rId39"/>
    <p:sldId id="673" r:id="rId40"/>
    <p:sldId id="642" r:id="rId41"/>
    <p:sldId id="643" r:id="rId42"/>
    <p:sldId id="644" r:id="rId43"/>
    <p:sldId id="645" r:id="rId44"/>
    <p:sldId id="646" r:id="rId45"/>
    <p:sldId id="647" r:id="rId46"/>
    <p:sldId id="648" r:id="rId47"/>
    <p:sldId id="649" r:id="rId48"/>
    <p:sldId id="650" r:id="rId49"/>
    <p:sldId id="651" r:id="rId50"/>
    <p:sldId id="678" r:id="rId51"/>
    <p:sldId id="674" r:id="rId52"/>
    <p:sldId id="684" r:id="rId53"/>
    <p:sldId id="675" r:id="rId54"/>
    <p:sldId id="632" r:id="rId55"/>
    <p:sldId id="659" r:id="rId56"/>
    <p:sldId id="627" r:id="rId57"/>
    <p:sldId id="622" r:id="rId58"/>
    <p:sldId id="628" r:id="rId59"/>
    <p:sldId id="680" r:id="rId60"/>
    <p:sldId id="625" r:id="rId61"/>
    <p:sldId id="540" r:id="rId62"/>
    <p:sldId id="541" r:id="rId63"/>
    <p:sldId id="457" r:id="rId64"/>
    <p:sldId id="577" r:id="rId65"/>
    <p:sldId id="542" r:id="rId66"/>
    <p:sldId id="543" r:id="rId67"/>
    <p:sldId id="544" r:id="rId68"/>
    <p:sldId id="660" r:id="rId69"/>
    <p:sldId id="458" r:id="rId70"/>
    <p:sldId id="545" r:id="rId71"/>
    <p:sldId id="465" r:id="rId72"/>
    <p:sldId id="527" r:id="rId73"/>
    <p:sldId id="636" r:id="rId74"/>
    <p:sldId id="635" r:id="rId75"/>
    <p:sldId id="583" r:id="rId76"/>
    <p:sldId id="655" r:id="rId77"/>
    <p:sldId id="656" r:id="rId78"/>
    <p:sldId id="683" r:id="rId79"/>
    <p:sldId id="681" r:id="rId80"/>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CC"/>
    <a:srgbClr val="000066"/>
    <a:srgbClr val="C00000"/>
    <a:srgbClr val="80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653" autoAdjust="0"/>
  </p:normalViewPr>
  <p:slideViewPr>
    <p:cSldViewPr>
      <p:cViewPr varScale="1">
        <p:scale>
          <a:sx n="110" d="100"/>
          <a:sy n="110" d="100"/>
        </p:scale>
        <p:origin x="-1008" y="-108"/>
      </p:cViewPr>
      <p:guideLst>
        <p:guide orient="horz" pos="2160"/>
        <p:guide pos="2880"/>
      </p:guideLst>
    </p:cSldViewPr>
  </p:slideViewPr>
  <p:outlineViewPr>
    <p:cViewPr>
      <p:scale>
        <a:sx n="33" d="100"/>
        <a:sy n="33" d="100"/>
      </p:scale>
      <p:origin x="0" y="36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9.xml"/><Relationship Id="rId18" Type="http://schemas.openxmlformats.org/officeDocument/2006/relationships/slide" Target="slides/slide24.xml"/><Relationship Id="rId26" Type="http://schemas.openxmlformats.org/officeDocument/2006/relationships/slide" Target="slides/slide34.xml"/><Relationship Id="rId39" Type="http://schemas.openxmlformats.org/officeDocument/2006/relationships/slide" Target="slides/slide49.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2.xml"/><Relationship Id="rId47" Type="http://schemas.openxmlformats.org/officeDocument/2006/relationships/slide" Target="slides/slide60.xml"/><Relationship Id="rId50" Type="http://schemas.openxmlformats.org/officeDocument/2006/relationships/slide" Target="slides/slide63.xml"/><Relationship Id="rId55" Type="http://schemas.openxmlformats.org/officeDocument/2006/relationships/slide" Target="slides/slide71.xml"/><Relationship Id="rId7" Type="http://schemas.openxmlformats.org/officeDocument/2006/relationships/slide" Target="slides/slide11.xml"/><Relationship Id="rId2" Type="http://schemas.openxmlformats.org/officeDocument/2006/relationships/slide" Target="slides/slide5.xml"/><Relationship Id="rId16" Type="http://schemas.openxmlformats.org/officeDocument/2006/relationships/slide" Target="slides/slide22.xml"/><Relationship Id="rId20" Type="http://schemas.openxmlformats.org/officeDocument/2006/relationships/slide" Target="slides/slide28.xml"/><Relationship Id="rId29" Type="http://schemas.openxmlformats.org/officeDocument/2006/relationships/slide" Target="slides/slide37.xml"/><Relationship Id="rId41" Type="http://schemas.openxmlformats.org/officeDocument/2006/relationships/slide" Target="slides/slide51.xml"/><Relationship Id="rId54" Type="http://schemas.openxmlformats.org/officeDocument/2006/relationships/slide" Target="slides/slide70.xml"/><Relationship Id="rId1" Type="http://schemas.openxmlformats.org/officeDocument/2006/relationships/slide" Target="slides/slide2.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7.xml"/><Relationship Id="rId40" Type="http://schemas.openxmlformats.org/officeDocument/2006/relationships/slide" Target="slides/slide50.xml"/><Relationship Id="rId45" Type="http://schemas.openxmlformats.org/officeDocument/2006/relationships/slide" Target="slides/slide58.xml"/><Relationship Id="rId53" Type="http://schemas.openxmlformats.org/officeDocument/2006/relationships/slide" Target="slides/slide69.xml"/><Relationship Id="rId58" Type="http://schemas.openxmlformats.org/officeDocument/2006/relationships/slide" Target="slides/slide74.xml"/><Relationship Id="rId5" Type="http://schemas.openxmlformats.org/officeDocument/2006/relationships/slide" Target="slides/slide9.xml"/><Relationship Id="rId15" Type="http://schemas.openxmlformats.org/officeDocument/2006/relationships/slide" Target="slides/slide21.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6.xml"/><Relationship Id="rId49" Type="http://schemas.openxmlformats.org/officeDocument/2006/relationships/slide" Target="slides/slide62.xml"/><Relationship Id="rId57" Type="http://schemas.openxmlformats.org/officeDocument/2006/relationships/slide" Target="slides/slide73.xml"/><Relationship Id="rId61" Type="http://schemas.openxmlformats.org/officeDocument/2006/relationships/slide" Target="slides/slide77.xml"/><Relationship Id="rId10" Type="http://schemas.openxmlformats.org/officeDocument/2006/relationships/slide" Target="slides/slide14.xml"/><Relationship Id="rId19" Type="http://schemas.openxmlformats.org/officeDocument/2006/relationships/slide" Target="slides/slide25.xml"/><Relationship Id="rId31" Type="http://schemas.openxmlformats.org/officeDocument/2006/relationships/slide" Target="slides/slide39.xml"/><Relationship Id="rId44" Type="http://schemas.openxmlformats.org/officeDocument/2006/relationships/slide" Target="slides/slide54.xml"/><Relationship Id="rId52" Type="http://schemas.openxmlformats.org/officeDocument/2006/relationships/slide" Target="slides/slide68.xml"/><Relationship Id="rId60" Type="http://schemas.openxmlformats.org/officeDocument/2006/relationships/slide" Target="slides/slide7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0.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4.xml"/><Relationship Id="rId43" Type="http://schemas.openxmlformats.org/officeDocument/2006/relationships/slide" Target="slides/slide53.xml"/><Relationship Id="rId48" Type="http://schemas.openxmlformats.org/officeDocument/2006/relationships/slide" Target="slides/slide61.xml"/><Relationship Id="rId56" Type="http://schemas.openxmlformats.org/officeDocument/2006/relationships/slide" Target="slides/slide72.xml"/><Relationship Id="rId8" Type="http://schemas.openxmlformats.org/officeDocument/2006/relationships/slide" Target="slides/slide12.xml"/><Relationship Id="rId51" Type="http://schemas.openxmlformats.org/officeDocument/2006/relationships/slide" Target="slides/slide67.xml"/><Relationship Id="rId3" Type="http://schemas.openxmlformats.org/officeDocument/2006/relationships/slide" Target="slides/slide6.xml"/><Relationship Id="rId12" Type="http://schemas.openxmlformats.org/officeDocument/2006/relationships/slide" Target="slides/slide16.xml"/><Relationship Id="rId17" Type="http://schemas.openxmlformats.org/officeDocument/2006/relationships/slide" Target="slides/slide23.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8.xml"/><Relationship Id="rId46" Type="http://schemas.openxmlformats.org/officeDocument/2006/relationships/slide" Target="slides/slide59.xml"/><Relationship Id="rId59"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defRPr>
            </a:lvl1pPr>
          </a:lstStyle>
          <a:p>
            <a:endParaRPr lang="en-US" altLang="zh-CN"/>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endParaRPr lang="en-US" altLang="zh-CN"/>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defRPr>
            </a:lvl1pPr>
          </a:lstStyle>
          <a:p>
            <a:endParaRPr lang="en-US" altLang="zh-CN"/>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fld id="{59F20378-33CD-447E-97DF-1AAF974DA275}" type="slidenum">
              <a:rPr lang="en-US" altLang="zh-CN"/>
              <a:pPr/>
              <a:t>‹#›</a:t>
            </a:fld>
            <a:endParaRPr lang="en-US" altLang="zh-CN"/>
          </a:p>
        </p:txBody>
      </p:sp>
    </p:spTree>
    <p:extLst>
      <p:ext uri="{BB962C8B-B14F-4D97-AF65-F5344CB8AC3E}">
        <p14:creationId xmlns:p14="http://schemas.microsoft.com/office/powerpoint/2010/main" val="3931535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defRPr>
            </a:lvl1pPr>
          </a:lstStyle>
          <a:p>
            <a:endParaRPr lang="en-US" altLang="zh-CN"/>
          </a:p>
        </p:txBody>
      </p:sp>
      <p:sp>
        <p:nvSpPr>
          <p:cNvPr id="880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endParaRPr lang="en-US" altLang="zh-CN"/>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80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80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defRPr>
            </a:lvl1pPr>
          </a:lstStyle>
          <a:p>
            <a:endParaRPr lang="en-US" altLang="zh-CN"/>
          </a:p>
        </p:txBody>
      </p:sp>
      <p:sp>
        <p:nvSpPr>
          <p:cNvPr id="880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fld id="{D5D8AF5E-BA66-4400-939D-F9251676FF9E}" type="slidenum">
              <a:rPr lang="en-US" altLang="zh-CN"/>
              <a:pPr/>
              <a:t>‹#›</a:t>
            </a:fld>
            <a:endParaRPr lang="en-US" altLang="zh-CN"/>
          </a:p>
        </p:txBody>
      </p:sp>
    </p:spTree>
    <p:extLst>
      <p:ext uri="{BB962C8B-B14F-4D97-AF65-F5344CB8AC3E}">
        <p14:creationId xmlns:p14="http://schemas.microsoft.com/office/powerpoint/2010/main" val="18320861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93F037-810C-4FCF-946B-70CB49C2005B}" type="slidenum">
              <a:rPr lang="en-US" altLang="zh-CN"/>
              <a:pPr/>
              <a:t>1</a:t>
            </a:fld>
            <a:endParaRPr lang="en-US" altLang="zh-CN"/>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11</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A16AA9-FEF8-4DCD-90EC-6F394A9884F1}" type="slidenum">
              <a:rPr lang="en-US" altLang="zh-CN"/>
              <a:pPr/>
              <a:t>12</a:t>
            </a:fld>
            <a:endParaRPr lang="en-US" altLang="zh-CN"/>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A16AA9-FEF8-4DCD-90EC-6F394A9884F1}" type="slidenum">
              <a:rPr lang="en-US" altLang="zh-CN"/>
              <a:pPr/>
              <a:t>13</a:t>
            </a:fld>
            <a:endParaRPr lang="en-US" altLang="zh-CN"/>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14</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AA62456-C04E-4E77-A0D3-0CCB04EA321C}" type="slidenum">
              <a:rPr lang="en-US" altLang="zh-CN"/>
              <a:pPr/>
              <a:t>15</a:t>
            </a:fld>
            <a:endParaRPr lang="en-US" altLang="zh-CN"/>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D53572-A579-41D6-8CC9-F59218D5C8AA}" type="slidenum">
              <a:rPr lang="en-US" altLang="zh-CN"/>
              <a:pPr/>
              <a:t>16</a:t>
            </a:fld>
            <a:endParaRPr lang="en-US" altLang="zh-CN"/>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19</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20</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21</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22</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C67A65-17A9-4F9E-9A0C-CF3304B2F2CF}" type="slidenum">
              <a:rPr lang="en-US" altLang="zh-CN"/>
              <a:pPr/>
              <a:t>2</a:t>
            </a:fld>
            <a:endParaRPr lang="en-US" altLang="zh-CN"/>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23</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24</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25</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28</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29</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30</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31</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32</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33</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34</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A5CFC9-7329-4FAA-823C-5449488F8E6C}" type="slidenum">
              <a:rPr lang="en-US" altLang="zh-CN"/>
              <a:pPr/>
              <a:t>4</a:t>
            </a:fld>
            <a:endParaRPr lang="en-US" altLang="zh-CN"/>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r>
              <a:rPr lang="zh-CN" altLang="en-US" noProof="1"/>
              <a:t>解释几个问题：</a:t>
            </a:r>
          </a:p>
          <a:p>
            <a:r>
              <a:rPr lang="zh-CN" altLang="zh-CN" noProof="1"/>
              <a:t>1</a:t>
            </a:r>
            <a:r>
              <a:rPr lang="zh-CN" altLang="en-US" noProof="1"/>
              <a:t>、数字证书的必要性</a:t>
            </a:r>
          </a:p>
          <a:p>
            <a:r>
              <a:rPr lang="zh-CN" altLang="zh-CN" noProof="1"/>
              <a:t>2</a:t>
            </a:r>
            <a:r>
              <a:rPr lang="zh-CN" altLang="en-US" noProof="1"/>
              <a:t>、收费问题：我们没有额外增加学校的负担，只是在国富安的报价基础上增加了必须支出的税收部分。</a:t>
            </a:r>
          </a:p>
          <a:p>
            <a:r>
              <a:rPr lang="zh-CN" altLang="zh-CN" noProof="1"/>
              <a:t>3</a:t>
            </a:r>
            <a:r>
              <a:rPr lang="zh-CN" altLang="en-US" noProof="1"/>
              <a:t>、邮寄问题：后期补办、重新申请的，都不再经过省里中转，直接寄给学校，因此在汇款时应包括邮寄费。</a:t>
            </a:r>
          </a:p>
          <a:p>
            <a:r>
              <a:rPr lang="zh-CN" altLang="zh-CN" noProof="1"/>
              <a:t>4</a:t>
            </a:r>
            <a:r>
              <a:rPr lang="zh-CN" altLang="en-US" noProof="1"/>
              <a:t>、妥善保管：已经有学校丢失了数字证书。</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35</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ACD4C0-3883-4F34-8FCD-51D031F5FA16}" type="slidenum">
              <a:rPr lang="en-US" altLang="zh-CN"/>
              <a:pPr/>
              <a:t>36</a:t>
            </a:fld>
            <a:endParaRPr lang="en-US" altLang="zh-CN"/>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105641-FC52-46F0-AF15-B91E76427929}" type="slidenum">
              <a:rPr lang="en-US" altLang="zh-CN"/>
              <a:pPr/>
              <a:t>37</a:t>
            </a:fld>
            <a:endParaRPr lang="en-US" altLang="zh-CN"/>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105641-FC52-46F0-AF15-B91E76427929}" type="slidenum">
              <a:rPr lang="en-US" altLang="zh-CN"/>
              <a:pPr/>
              <a:t>38</a:t>
            </a:fld>
            <a:endParaRPr lang="en-US" altLang="zh-CN"/>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39</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40</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41</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D06C360-A057-491C-885C-94EC1E9584FE}" type="slidenum">
              <a:rPr lang="en-US" altLang="zh-CN"/>
              <a:pPr/>
              <a:t>42</a:t>
            </a:fld>
            <a:endParaRPr lang="en-US" altLang="zh-CN"/>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44</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F71D8A-04B6-4CC9-9D31-D64D90D3CD0B}" type="slidenum">
              <a:rPr lang="en-US" altLang="zh-CN"/>
              <a:pPr/>
              <a:t>46</a:t>
            </a:fld>
            <a:endParaRPr lang="en-US" altLang="zh-CN"/>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983B6D-0D01-4093-B47D-41DB7007DAF8}" type="slidenum">
              <a:rPr lang="en-US" altLang="zh-CN"/>
              <a:pPr/>
              <a:t>5</a:t>
            </a:fld>
            <a:endParaRPr lang="en-US" altLang="zh-CN"/>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r>
              <a:rPr lang="zh-CN" altLang="en-US" noProof="1"/>
              <a:t>解释几个问题：</a:t>
            </a:r>
          </a:p>
          <a:p>
            <a:r>
              <a:rPr lang="zh-CN" altLang="zh-CN" noProof="1"/>
              <a:t>1</a:t>
            </a:r>
            <a:r>
              <a:rPr lang="zh-CN" altLang="en-US" noProof="1"/>
              <a:t>、数字证书的必要性</a:t>
            </a:r>
          </a:p>
          <a:p>
            <a:r>
              <a:rPr lang="zh-CN" altLang="zh-CN" noProof="1"/>
              <a:t>2</a:t>
            </a:r>
            <a:r>
              <a:rPr lang="zh-CN" altLang="en-US" noProof="1"/>
              <a:t>、收费问题：我们没有额外增加学校的负担，只是在国富安的报价基础上增加了必须支出的税收部分。</a:t>
            </a:r>
          </a:p>
          <a:p>
            <a:r>
              <a:rPr lang="zh-CN" altLang="zh-CN" noProof="1"/>
              <a:t>3</a:t>
            </a:r>
            <a:r>
              <a:rPr lang="zh-CN" altLang="en-US" noProof="1"/>
              <a:t>、邮寄问题：后期补办、重新申请的，都不再经过省里中转，直接寄给学校，因此在汇款时应包括邮寄费。</a:t>
            </a:r>
          </a:p>
          <a:p>
            <a:r>
              <a:rPr lang="zh-CN" altLang="zh-CN" noProof="1"/>
              <a:t>4</a:t>
            </a:r>
            <a:r>
              <a:rPr lang="zh-CN" altLang="en-US" noProof="1"/>
              <a:t>、妥善保管：已经有学校丢失了数字证书。</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2674B7-D91E-4CDB-BD59-4099F676D58F}" type="slidenum">
              <a:rPr lang="en-US" altLang="zh-CN"/>
              <a:pPr/>
              <a:t>47</a:t>
            </a:fld>
            <a:endParaRPr lang="en-US" altLang="zh-CN"/>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E3356A-C6E8-43B2-8272-E053C05094FB}" type="slidenum">
              <a:rPr lang="en-US" altLang="zh-CN"/>
              <a:pPr/>
              <a:t>48</a:t>
            </a:fld>
            <a:endParaRPr lang="en-US" altLang="zh-CN"/>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49</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50</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51</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52</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53</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54</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2F24CC-CDF1-4FB9-B742-6A1F2032926D}" type="slidenum">
              <a:rPr lang="en-US" altLang="zh-CN"/>
              <a:pPr/>
              <a:t>55</a:t>
            </a:fld>
            <a:endParaRPr lang="en-US" altLang="zh-CN"/>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2F24CC-CDF1-4FB9-B742-6A1F2032926D}" type="slidenum">
              <a:rPr lang="en-US" altLang="zh-CN"/>
              <a:pPr/>
              <a:t>56</a:t>
            </a:fld>
            <a:endParaRPr lang="en-US" altLang="zh-CN"/>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983B6D-0D01-4093-B47D-41DB7007DAF8}" type="slidenum">
              <a:rPr lang="en-US" altLang="zh-CN"/>
              <a:pPr/>
              <a:t>6</a:t>
            </a:fld>
            <a:endParaRPr lang="en-US" altLang="zh-CN"/>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r>
              <a:rPr lang="zh-CN" altLang="en-US" noProof="1"/>
              <a:t>解释几个问题：</a:t>
            </a:r>
          </a:p>
          <a:p>
            <a:r>
              <a:rPr lang="zh-CN" altLang="zh-CN" noProof="1"/>
              <a:t>1</a:t>
            </a:r>
            <a:r>
              <a:rPr lang="zh-CN" altLang="en-US" noProof="1"/>
              <a:t>、数字证书的必要性</a:t>
            </a:r>
          </a:p>
          <a:p>
            <a:r>
              <a:rPr lang="zh-CN" altLang="zh-CN" noProof="1"/>
              <a:t>2</a:t>
            </a:r>
            <a:r>
              <a:rPr lang="zh-CN" altLang="en-US" noProof="1"/>
              <a:t>、收费问题：我们没有额外增加学校的负担，只是在国富安的报价基础上增加了必须支出的税收部分。</a:t>
            </a:r>
          </a:p>
          <a:p>
            <a:r>
              <a:rPr lang="zh-CN" altLang="zh-CN" noProof="1"/>
              <a:t>3</a:t>
            </a:r>
            <a:r>
              <a:rPr lang="zh-CN" altLang="en-US" noProof="1"/>
              <a:t>、邮寄问题：后期补办、重新申请的，都不再经过省里中转，直接寄给学校，因此在汇款时应包括邮寄费。</a:t>
            </a:r>
          </a:p>
          <a:p>
            <a:r>
              <a:rPr lang="zh-CN" altLang="zh-CN" noProof="1"/>
              <a:t>4</a:t>
            </a:r>
            <a:r>
              <a:rPr lang="zh-CN" altLang="en-US" noProof="1"/>
              <a:t>、妥善保管：已经有学校丢失了数字证书。</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2F24CC-CDF1-4FB9-B742-6A1F2032926D}" type="slidenum">
              <a:rPr lang="en-US" altLang="zh-CN"/>
              <a:pPr/>
              <a:t>57</a:t>
            </a:fld>
            <a:endParaRPr lang="en-US" altLang="zh-CN"/>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58</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59</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FB6D7A-2E36-4E63-BA0B-13B1F3DA089C}" type="slidenum">
              <a:rPr lang="en-US" altLang="zh-CN"/>
              <a:pPr/>
              <a:t>60</a:t>
            </a:fld>
            <a:endParaRPr lang="en-US" altLang="zh-CN"/>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6A394B-5A26-4FC0-AF70-E4B0BBE8D1D9}" type="slidenum">
              <a:rPr lang="en-US" altLang="zh-CN"/>
              <a:pPr/>
              <a:t>61</a:t>
            </a:fld>
            <a:endParaRPr lang="en-US" altLang="zh-CN"/>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2CD4BA-A5F4-41CC-A05F-0357EE18E93C}" type="slidenum">
              <a:rPr lang="en-US" altLang="zh-CN"/>
              <a:pPr/>
              <a:t>62</a:t>
            </a:fld>
            <a:endParaRPr lang="en-US" altLang="zh-CN"/>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2CD4BA-A5F4-41CC-A05F-0357EE18E93C}" type="slidenum">
              <a:rPr lang="en-US" altLang="zh-CN"/>
              <a:pPr/>
              <a:t>63</a:t>
            </a:fld>
            <a:endParaRPr lang="en-US" altLang="zh-CN"/>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464054-9776-4F31-8713-81A3F924AAFF}" type="slidenum">
              <a:rPr lang="en-US" altLang="zh-CN"/>
              <a:pPr/>
              <a:t>67</a:t>
            </a:fld>
            <a:endParaRPr lang="en-US" altLang="zh-CN"/>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464054-9776-4F31-8713-81A3F924AAFF}" type="slidenum">
              <a:rPr lang="en-US" altLang="zh-CN"/>
              <a:pPr/>
              <a:t>68</a:t>
            </a:fld>
            <a:endParaRPr lang="en-US" altLang="zh-CN"/>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B8EA9A-4755-4D64-A096-0ECC19D3C0CB}" type="slidenum">
              <a:rPr lang="en-US" altLang="zh-CN"/>
              <a:pPr/>
              <a:t>69</a:t>
            </a:fld>
            <a:endParaRPr lang="en-US" altLang="zh-CN"/>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E1F254-9D7B-474C-83D8-5FEE344294D1}" type="slidenum">
              <a:rPr lang="en-US" altLang="zh-CN"/>
              <a:pPr/>
              <a:t>7</a:t>
            </a:fld>
            <a:endParaRPr lang="en-US" altLang="zh-CN"/>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6187EC-F9D4-4A91-8244-A635E82A6BE9}" type="slidenum">
              <a:rPr lang="en-US" altLang="zh-CN"/>
              <a:pPr/>
              <a:t>70</a:t>
            </a:fld>
            <a:endParaRPr lang="en-US" altLang="zh-CN"/>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CC757B-ECFA-4730-B745-FF95892D3159}" type="slidenum">
              <a:rPr lang="en-US" altLang="zh-CN"/>
              <a:pPr/>
              <a:t>71</a:t>
            </a:fld>
            <a:endParaRPr lang="en-US" altLang="zh-CN"/>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72</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73</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74</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75</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2EDB09-16CE-4870-813A-B4BBBE97E070}" type="slidenum">
              <a:rPr lang="en-US" altLang="zh-CN"/>
              <a:pPr/>
              <a:t>76</a:t>
            </a:fld>
            <a:endParaRPr lang="en-US" altLang="zh-CN"/>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464054-9776-4F31-8713-81A3F924AAFF}" type="slidenum">
              <a:rPr lang="en-US" altLang="zh-CN"/>
              <a:pPr/>
              <a:t>77</a:t>
            </a:fld>
            <a:endParaRPr lang="en-US" altLang="zh-CN"/>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8</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9</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D25962-2364-4183-A8A0-AF239E12C82E}" type="slidenum">
              <a:rPr lang="en-US" altLang="zh-CN"/>
              <a:pPr/>
              <a:t>10</a:t>
            </a:fld>
            <a:endParaRPr lang="en-US" altLang="zh-CN"/>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zh-CN" altLang="zh-CN" b="1">
              <a:latin typeface="华文仿宋" pitchFamily="2" charset="-122"/>
              <a:ea typeface="华文仿宋"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693250" name="Rectangle 2"/>
          <p:cNvSpPr>
            <a:spLocks noGrp="1" noRot="1" noChangeArrowheads="1"/>
          </p:cNvSpPr>
          <p:nvPr>
            <p:ph type="ctrTitle"/>
          </p:nvPr>
        </p:nvSpPr>
        <p:spPr>
          <a:xfrm>
            <a:off x="685800" y="2286000"/>
            <a:ext cx="7772400" cy="1143000"/>
          </a:xfrm>
        </p:spPr>
        <p:txBody>
          <a:bodyPr/>
          <a:lstStyle>
            <a:lvl1pPr>
              <a:defRPr/>
            </a:lvl1pPr>
          </a:lstStyle>
          <a:p>
            <a:r>
              <a:rPr lang="zh-CN" altLang="en-US"/>
              <a:t>单击此处编辑母版标题样式</a:t>
            </a:r>
          </a:p>
        </p:txBody>
      </p:sp>
      <p:sp>
        <p:nvSpPr>
          <p:cNvPr id="693251" name="Rectangle 3"/>
          <p:cNvSpPr>
            <a:spLocks noGrp="1" noRot="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zh-CN" altLang="en-US"/>
              <a:t>单击此处编辑母版副标题样式</a:t>
            </a:r>
          </a:p>
        </p:txBody>
      </p:sp>
      <p:sp>
        <p:nvSpPr>
          <p:cNvPr id="693252" name="Rectangle 4"/>
          <p:cNvSpPr>
            <a:spLocks noGrp="1" noChangeArrowheads="1"/>
          </p:cNvSpPr>
          <p:nvPr>
            <p:ph type="dt" sz="half" idx="2"/>
          </p:nvPr>
        </p:nvSpPr>
        <p:spPr/>
        <p:txBody>
          <a:bodyPr/>
          <a:lstStyle>
            <a:lvl1pPr>
              <a:defRPr/>
            </a:lvl1pPr>
          </a:lstStyle>
          <a:p>
            <a:endParaRPr lang="en-US" altLang="zh-CN"/>
          </a:p>
        </p:txBody>
      </p:sp>
      <p:sp>
        <p:nvSpPr>
          <p:cNvPr id="693253" name="Rectangle 5"/>
          <p:cNvSpPr>
            <a:spLocks noGrp="1" noChangeArrowheads="1"/>
          </p:cNvSpPr>
          <p:nvPr>
            <p:ph type="ftr" sz="quarter" idx="3"/>
          </p:nvPr>
        </p:nvSpPr>
        <p:spPr/>
        <p:txBody>
          <a:bodyPr/>
          <a:lstStyle>
            <a:lvl1pPr>
              <a:defRPr/>
            </a:lvl1pPr>
          </a:lstStyle>
          <a:p>
            <a:endParaRPr lang="en-US" altLang="zh-CN"/>
          </a:p>
        </p:txBody>
      </p:sp>
      <p:sp>
        <p:nvSpPr>
          <p:cNvPr id="693254" name="Rectangle 6"/>
          <p:cNvSpPr>
            <a:spLocks noGrp="1" noChangeArrowheads="1"/>
          </p:cNvSpPr>
          <p:nvPr>
            <p:ph type="sldNum" sz="quarter" idx="4"/>
          </p:nvPr>
        </p:nvSpPr>
        <p:spPr/>
        <p:txBody>
          <a:bodyPr/>
          <a:lstStyle>
            <a:lvl1pPr>
              <a:defRPr/>
            </a:lvl1pPr>
          </a:lstStyle>
          <a:p>
            <a:fld id="{407D6BD8-C26D-4C7D-8ACA-E6709DC3209B}"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D070D09-357B-4CA0-9E2E-6401E4AD1701}"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
            <a:ext cx="62531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D5117B0-D661-4290-B8B4-618FF84BDA4A}"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1625" y="1600200"/>
            <a:ext cx="8540750" cy="4498975"/>
          </a:xfrm>
        </p:spPr>
        <p:txBody>
          <a:bodyPr/>
          <a:lstStyle/>
          <a:p>
            <a:endParaRPr lang="zh-CN" altLang="en-US"/>
          </a:p>
        </p:txBody>
      </p:sp>
      <p:sp>
        <p:nvSpPr>
          <p:cNvPr id="4" name="日期占位符 3"/>
          <p:cNvSpPr>
            <a:spLocks noGrp="1"/>
          </p:cNvSpPr>
          <p:nvPr>
            <p:ph type="dt" sz="half" idx="10"/>
          </p:nvPr>
        </p:nvSpPr>
        <p:spPr>
          <a:xfrm>
            <a:off x="301625" y="6245225"/>
            <a:ext cx="2289175"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289175" cy="476250"/>
          </a:xfrm>
        </p:spPr>
        <p:txBody>
          <a:bodyPr/>
          <a:lstStyle>
            <a:lvl1pPr>
              <a:defRPr/>
            </a:lvl1pPr>
          </a:lstStyle>
          <a:p>
            <a:fld id="{590F33D1-B060-4B25-8C02-B42AC953C724}"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1625" y="6245225"/>
            <a:ext cx="2289175"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fld id="{36775D12-646E-4E42-B154-47EF7D67F95B}"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8645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208933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1820883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3239191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78720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32331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0718956-2038-4A22-A6D4-48D3B74F761C}"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337075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210543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46402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1802841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317822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5246F90-5D0B-48F8-A7E7-1401E8E147C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07D4FCE-6015-44E3-A8B4-C9DF3BE8F716}"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1A4F93D-9315-466D-8849-8F2995CB9AB1}"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C74306F4-CEB9-4895-971E-1CE506FCA64C}"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E07742A2-916C-4789-B948-E6968BD0DA7E}"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88DCD60-4E42-4BEF-8E1D-CA8856D414EB}"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5A74BE5-5667-4B61-B473-F2C6D4847306}"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692226" name="Rectangle 2"/>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92227" name="Rectangle 3"/>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92228"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CN"/>
          </a:p>
        </p:txBody>
      </p:sp>
      <p:sp>
        <p:nvSpPr>
          <p:cNvPr id="69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692230"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35EDF7-474E-4F26-B87C-12876CE57436}" type="slidenum">
              <a:rPr lang="en-US" altLang="zh-CN"/>
              <a:pPr/>
              <a:t>‹#›</a:t>
            </a:fld>
            <a:endParaRPr lang="en-US" altLang="zh-CN"/>
          </a:p>
        </p:txBody>
      </p:sp>
      <p:sp>
        <p:nvSpPr>
          <p:cNvPr id="7" name="Text Box 16"/>
          <p:cNvSpPr txBox="1">
            <a:spLocks noChangeArrowheads="1"/>
          </p:cNvSpPr>
          <p:nvPr userDrawn="1"/>
        </p:nvSpPr>
        <p:spPr bwMode="gray">
          <a:xfrm>
            <a:off x="0" y="725488"/>
            <a:ext cx="9144000" cy="244475"/>
          </a:xfrm>
          <a:prstGeom prst="rect">
            <a:avLst/>
          </a:prstGeom>
          <a:solidFill>
            <a:srgbClr val="C00000"/>
          </a:solidFill>
          <a:ln w="9525">
            <a:noFill/>
            <a:miter lim="800000"/>
            <a:headEnd/>
            <a:tailEnd/>
          </a:ln>
          <a:effectLst/>
        </p:spPr>
        <p:txBody>
          <a:bodyPr>
            <a:spAutoFit/>
          </a:bodyPr>
          <a:lstStyle/>
          <a:p>
            <a:pPr algn="l" eaLnBrk="1" hangingPunct="1">
              <a:spcBef>
                <a:spcPct val="50000"/>
              </a:spcBef>
              <a:defRPr/>
            </a:pPr>
            <a:endParaRPr lang="zh-CN" altLang="en-US" sz="1000">
              <a:latin typeface="Verdana" pitchFamily="34" charset="0"/>
            </a:endParaRPr>
          </a:p>
        </p:txBody>
      </p:sp>
      <p:sp>
        <p:nvSpPr>
          <p:cNvPr id="8" name="Rectangle 15"/>
          <p:cNvSpPr>
            <a:spLocks noChangeArrowheads="1"/>
          </p:cNvSpPr>
          <p:nvPr userDrawn="1"/>
        </p:nvSpPr>
        <p:spPr bwMode="ltGray">
          <a:xfrm>
            <a:off x="0" y="0"/>
            <a:ext cx="9144000" cy="836613"/>
          </a:xfrm>
          <a:prstGeom prst="rect">
            <a:avLst/>
          </a:prstGeom>
          <a:solidFill>
            <a:srgbClr val="000066"/>
          </a:solidFill>
          <a:ln w="9525">
            <a:noFill/>
            <a:miter lim="800000"/>
            <a:headEnd/>
            <a:tailEnd/>
          </a:ln>
          <a:effectLst/>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0883-FA5A-4E27-BCC4-7A79893229ED}" type="datetimeFigureOut">
              <a:rPr lang="zh-CN" altLang="en-US" smtClean="0"/>
              <a:t>2014-05-27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3C2AD-5129-4091-BD87-CFFAA509F6C6}" type="slidenum">
              <a:rPr lang="zh-CN" altLang="en-US" smtClean="0"/>
              <a:t>‹#›</a:t>
            </a:fld>
            <a:endParaRPr lang="zh-CN" altLang="en-US"/>
          </a:p>
        </p:txBody>
      </p:sp>
    </p:spTree>
    <p:extLst>
      <p:ext uri="{BB962C8B-B14F-4D97-AF65-F5344CB8AC3E}">
        <p14:creationId xmlns:p14="http://schemas.microsoft.com/office/powerpoint/2010/main" val="415553105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1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5" name="Rectangle 9"/>
          <p:cNvSpPr>
            <a:spLocks noGrp="1" noRot="1" noChangeArrowheads="1"/>
          </p:cNvSpPr>
          <p:nvPr>
            <p:ph type="ctrTitle"/>
          </p:nvPr>
        </p:nvSpPr>
        <p:spPr>
          <a:xfrm>
            <a:off x="685800" y="980728"/>
            <a:ext cx="7772400" cy="1470025"/>
          </a:xfrm>
        </p:spPr>
        <p:txBody>
          <a:bodyPr/>
          <a:lstStyle/>
          <a:p>
            <a:pPr>
              <a:lnSpc>
                <a:spcPct val="120000"/>
              </a:lnSpc>
            </a:pPr>
            <a:r>
              <a:rPr lang="zh-CN" altLang="en-US" sz="48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学籍学历信息管理工作指南</a:t>
            </a:r>
            <a:endParaRPr lang="zh-CN" altLang="en-US" sz="4800"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灯片编号占位符 5"/>
          <p:cNvSpPr>
            <a:spLocks noGrp="1"/>
          </p:cNvSpPr>
          <p:nvPr>
            <p:ph type="sldNum" sz="quarter" idx="12"/>
          </p:nvPr>
        </p:nvSpPr>
        <p:spPr/>
        <p:txBody>
          <a:bodyPr/>
          <a:lstStyle/>
          <a:p>
            <a:fld id="{3BB20CB6-A2D3-4083-B795-486FDAA92370}" type="slidenum">
              <a:rPr lang="en-US" altLang="zh-CN" smtClean="0"/>
              <a:pPr/>
              <a:t>1</a:t>
            </a:fld>
            <a:endParaRPr lang="en-US" altLang="zh-CN" dirty="0"/>
          </a:p>
        </p:txBody>
      </p:sp>
      <p:sp>
        <p:nvSpPr>
          <p:cNvPr id="70662" name="Text Box 6"/>
          <p:cNvSpPr txBox="1">
            <a:spLocks noChangeArrowheads="1"/>
          </p:cNvSpPr>
          <p:nvPr/>
        </p:nvSpPr>
        <p:spPr bwMode="auto">
          <a:xfrm>
            <a:off x="827584" y="2928934"/>
            <a:ext cx="7632848" cy="1015663"/>
          </a:xfrm>
          <a:prstGeom prst="rect">
            <a:avLst/>
          </a:prstGeom>
          <a:noFill/>
          <a:ln w="9525">
            <a:noFill/>
            <a:miter lim="800000"/>
            <a:headEnd/>
            <a:tailEnd/>
          </a:ln>
          <a:effectLst/>
        </p:spPr>
        <p:txBody>
          <a:bodyPr wrap="square">
            <a:spAutoFit/>
          </a:bodyPr>
          <a:lstStyle/>
          <a:p>
            <a:pPr algn="l">
              <a:spcBef>
                <a:spcPct val="50000"/>
              </a:spcBef>
            </a:pPr>
            <a:r>
              <a:rPr kumimoji="1" lang="zh-CN" altLang="en-US" sz="2400" b="1" dirty="0">
                <a:latin typeface="华文中宋" pitchFamily="2" charset="-122"/>
                <a:ea typeface="华文中宋" pitchFamily="2" charset="-122"/>
              </a:rPr>
              <a:t>中国高等教育学生信息网    </a:t>
            </a:r>
            <a:r>
              <a:rPr kumimoji="1" lang="en-US" altLang="zh-CN" sz="2400" b="1" dirty="0">
                <a:effectLst>
                  <a:outerShdw blurRad="38100" dist="38100" dir="2700000" algn="tl">
                    <a:srgbClr val="C0C0C0"/>
                  </a:outerShdw>
                </a:effectLst>
                <a:ea typeface="华文仿宋" pitchFamily="2" charset="-122"/>
              </a:rPr>
              <a:t>http://www.chsi.com.cn</a:t>
            </a:r>
          </a:p>
          <a:p>
            <a:pPr algn="l">
              <a:spcBef>
                <a:spcPct val="50000"/>
              </a:spcBef>
            </a:pPr>
            <a:r>
              <a:rPr kumimoji="1" lang="zh-CN" altLang="en-US" sz="2400" b="1" dirty="0">
                <a:latin typeface="华文中宋" pitchFamily="2" charset="-122"/>
                <a:ea typeface="华文中宋" pitchFamily="2" charset="-122"/>
              </a:rPr>
              <a:t>学籍学历信息管理平台      </a:t>
            </a:r>
            <a:r>
              <a:rPr kumimoji="1" lang="zh-CN" altLang="en-US" sz="2400" b="1" dirty="0" smtClean="0">
                <a:latin typeface="华文中宋" pitchFamily="2" charset="-122"/>
                <a:ea typeface="华文中宋" pitchFamily="2" charset="-122"/>
              </a:rPr>
              <a:t> </a:t>
            </a:r>
            <a:r>
              <a:rPr kumimoji="1" lang="en-US" altLang="zh-CN" sz="2400" b="1" dirty="0" smtClean="0">
                <a:solidFill>
                  <a:srgbClr val="FF0000"/>
                </a:solidFill>
                <a:effectLst>
                  <a:outerShdw blurRad="38100" dist="38100" dir="2700000" algn="tl">
                    <a:srgbClr val="C0C0C0"/>
                  </a:outerShdw>
                </a:effectLst>
                <a:ea typeface="华文仿宋" pitchFamily="2" charset="-122"/>
              </a:rPr>
              <a:t>https://</a:t>
            </a:r>
            <a:r>
              <a:rPr kumimoji="1" lang="en-US" altLang="zh-CN" sz="2400" b="1" dirty="0" smtClean="0">
                <a:effectLst>
                  <a:outerShdw blurRad="38100" dist="38100" dir="2700000" algn="tl">
                    <a:srgbClr val="C0C0C0"/>
                  </a:outerShdw>
                </a:effectLst>
                <a:ea typeface="华文仿宋" pitchFamily="2" charset="-122"/>
              </a:rPr>
              <a:t>xjxl2.chsi.com.cn</a:t>
            </a:r>
            <a:endParaRPr kumimoji="1" lang="en-US" altLang="zh-CN" sz="2400" b="1" dirty="0">
              <a:effectLst>
                <a:outerShdw blurRad="38100" dist="38100" dir="2700000" algn="tl">
                  <a:srgbClr val="C0C0C0"/>
                </a:outerShdw>
              </a:effectLst>
              <a:ea typeface="华文仿宋" pitchFamily="2" charset="-122"/>
            </a:endParaRPr>
          </a:p>
        </p:txBody>
      </p:sp>
      <p:sp>
        <p:nvSpPr>
          <p:cNvPr id="70663" name="Text Box 7"/>
          <p:cNvSpPr txBox="1">
            <a:spLocks noChangeArrowheads="1"/>
          </p:cNvSpPr>
          <p:nvPr/>
        </p:nvSpPr>
        <p:spPr bwMode="auto">
          <a:xfrm>
            <a:off x="767172" y="5029200"/>
            <a:ext cx="7609656" cy="830997"/>
          </a:xfrm>
          <a:prstGeom prst="rect">
            <a:avLst/>
          </a:prstGeom>
          <a:noFill/>
          <a:ln w="9525">
            <a:noFill/>
            <a:miter lim="800000"/>
            <a:headEnd/>
            <a:tailEnd/>
          </a:ln>
          <a:effectLst/>
        </p:spPr>
        <p:txBody>
          <a:bodyPr wrap="square">
            <a:spAutoFit/>
          </a:bodyPr>
          <a:lstStyle/>
          <a:p>
            <a:pPr algn="l" eaLnBrk="0" hangingPunct="0"/>
            <a:r>
              <a:rPr kumimoji="1" lang="zh-CN" altLang="en-US" sz="2400" b="1" dirty="0">
                <a:latin typeface="华文中宋" pitchFamily="2" charset="-122"/>
                <a:ea typeface="华文中宋" pitchFamily="2" charset="-122"/>
              </a:rPr>
              <a:t>主办单位：教育部高校学生司</a:t>
            </a:r>
          </a:p>
          <a:p>
            <a:pPr algn="l" eaLnBrk="0" hangingPunct="0"/>
            <a:r>
              <a:rPr kumimoji="1" lang="zh-CN" altLang="en-US" sz="2400" b="1" dirty="0">
                <a:latin typeface="华文中宋" pitchFamily="2" charset="-122"/>
                <a:ea typeface="华文中宋" pitchFamily="2" charset="-122"/>
              </a:rPr>
              <a:t>承办单位</a:t>
            </a:r>
            <a:r>
              <a:rPr kumimoji="1" lang="zh-CN" altLang="en-US" sz="2400" b="1" dirty="0" smtClean="0">
                <a:latin typeface="华文中宋" pitchFamily="2" charset="-122"/>
                <a:ea typeface="华文中宋" pitchFamily="2" charset="-122"/>
              </a:rPr>
              <a:t>：全国高等学校学生信息咨询与就业指导中心</a:t>
            </a:r>
            <a:endParaRPr kumimoji="1" lang="zh-CN" altLang="en-US" sz="2400" b="1" dirty="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10</a:t>
            </a:fld>
            <a:endParaRPr lang="en-US" altLang="zh-CN" dirty="0"/>
          </a:p>
        </p:txBody>
      </p:sp>
      <p:sp>
        <p:nvSpPr>
          <p:cNvPr id="6" name="Rectangle 3"/>
          <p:cNvSpPr>
            <a:spLocks noGrp="1" noRot="1" noChangeArrowheads="1"/>
          </p:cNvSpPr>
          <p:nvPr>
            <p:ph type="body" idx="1"/>
          </p:nvPr>
        </p:nvSpPr>
        <p:spPr>
          <a:xfrm>
            <a:off x="395288" y="1340768"/>
            <a:ext cx="8569200" cy="3600400"/>
          </a:xfrm>
        </p:spPr>
        <p:txBody>
          <a:bodyPr/>
          <a:lstStyle/>
          <a:p>
            <a:pPr marL="0" indent="0">
              <a:lnSpc>
                <a:spcPct val="150000"/>
              </a:lnSpc>
              <a:spcBef>
                <a:spcPts val="1000"/>
              </a:spcBef>
              <a:spcAft>
                <a:spcPts val="1000"/>
              </a:spcAft>
              <a:buNone/>
            </a:pPr>
            <a:r>
              <a:rPr lang="zh-CN" altLang="en-US" sz="2400" dirty="0" smtClean="0">
                <a:latin typeface="华文中宋" pitchFamily="2" charset="-122"/>
                <a:ea typeface="华文中宋" pitchFamily="2" charset="-122"/>
              </a:rPr>
              <a:t>      高等学校</a:t>
            </a:r>
            <a:r>
              <a:rPr lang="zh-CN" altLang="en-US" sz="2400" dirty="0">
                <a:latin typeface="华文中宋" pitchFamily="2" charset="-122"/>
                <a:ea typeface="华文中宋" pitchFamily="2" charset="-122"/>
              </a:rPr>
              <a:t>举办普通专科生升入本科、五年一贯制、三二分段制、第二学士学位、港澳台侨、来华留学等各种办学形式的高等教育，必须严格按照国家相关规定招生，由学校所在地省级教育行政部门审核录取信息，于</a:t>
            </a:r>
            <a:r>
              <a:rPr lang="en-US" altLang="zh-CN" sz="2400" dirty="0">
                <a:latin typeface="华文中宋" pitchFamily="2" charset="-122"/>
                <a:ea typeface="华文中宋" pitchFamily="2" charset="-122"/>
              </a:rPr>
              <a:t>9</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30</a:t>
            </a:r>
            <a:r>
              <a:rPr lang="zh-CN" altLang="en-US" sz="2400" dirty="0">
                <a:latin typeface="华文中宋" pitchFamily="2" charset="-122"/>
                <a:ea typeface="华文中宋" pitchFamily="2" charset="-122"/>
              </a:rPr>
              <a:t>日之前将审核结果反馈所在学校，并报教育部</a:t>
            </a:r>
            <a:r>
              <a:rPr lang="zh-CN" altLang="en-US" sz="2400" dirty="0" smtClean="0">
                <a:latin typeface="华文中宋" pitchFamily="2" charset="-122"/>
                <a:ea typeface="华文中宋" pitchFamily="2" charset="-122"/>
              </a:rPr>
              <a:t>备案。</a:t>
            </a:r>
            <a:endParaRPr lang="en-US" altLang="zh-CN" sz="2400" dirty="0" smtClean="0">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普通高等学校新生学籍电子注册暂行办法</a:t>
            </a: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教学</a:t>
            </a:r>
            <a:r>
              <a:rPr lang="en-US" altLang="zh-CN" sz="1800" b="1" dirty="0" smtClean="0">
                <a:latin typeface="华文中宋" pitchFamily="2" charset="-122"/>
                <a:ea typeface="华文中宋" pitchFamily="2" charset="-122"/>
              </a:rPr>
              <a:t>[2007]3</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录取数据</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数据来源</a:t>
            </a:r>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671679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11</a:t>
            </a:fld>
            <a:endParaRPr lang="en-US" altLang="zh-CN" dirty="0"/>
          </a:p>
        </p:txBody>
      </p:sp>
      <p:sp>
        <p:nvSpPr>
          <p:cNvPr id="6" name="Rectangle 3"/>
          <p:cNvSpPr>
            <a:spLocks noGrp="1" noRot="1" noChangeArrowheads="1"/>
          </p:cNvSpPr>
          <p:nvPr>
            <p:ph type="body" idx="1"/>
          </p:nvPr>
        </p:nvSpPr>
        <p:spPr>
          <a:xfrm>
            <a:off x="395288" y="1340768"/>
            <a:ext cx="8569200" cy="3744416"/>
          </a:xfrm>
        </p:spPr>
        <p:txBody>
          <a:bodyPr/>
          <a:lstStyle/>
          <a:p>
            <a:pPr marL="0" indent="0">
              <a:lnSpc>
                <a:spcPct val="150000"/>
              </a:lnSpc>
              <a:spcBef>
                <a:spcPts val="1000"/>
              </a:spcBef>
              <a:spcAft>
                <a:spcPts val="1000"/>
              </a:spcAft>
              <a:buNone/>
            </a:pPr>
            <a:r>
              <a:rPr lang="zh-CN" altLang="en-US" sz="2400" dirty="0" smtClean="0">
                <a:latin typeface="华文中宋" pitchFamily="2" charset="-122"/>
                <a:ea typeface="华文中宋" pitchFamily="2" charset="-122"/>
              </a:rPr>
              <a:t>      高等学校</a:t>
            </a:r>
            <a:r>
              <a:rPr lang="zh-CN" altLang="en-US" sz="2400" dirty="0">
                <a:latin typeface="华文中宋" pitchFamily="2" charset="-122"/>
                <a:ea typeface="华文中宋" pitchFamily="2" charset="-122"/>
              </a:rPr>
              <a:t>核对录取信息有误或网上没有录取信息的学生，应当及时与学生生源地省级招办复核。</a:t>
            </a:r>
            <a:r>
              <a:rPr lang="zh-CN" altLang="en-US" sz="2400" dirty="0">
                <a:solidFill>
                  <a:srgbClr val="0000FF"/>
                </a:solidFill>
                <a:latin typeface="华文中宋" pitchFamily="2" charset="-122"/>
                <a:ea typeface="华文中宋" pitchFamily="2" charset="-122"/>
              </a:rPr>
              <a:t>省级招办</a:t>
            </a:r>
            <a:r>
              <a:rPr lang="zh-CN" altLang="en-US" sz="2400" dirty="0">
                <a:latin typeface="华文中宋" pitchFamily="2" charset="-122"/>
                <a:ea typeface="华文中宋" pitchFamily="2" charset="-122"/>
              </a:rPr>
              <a:t>对高等学校要求复核的录取信息应当认真负责地办理，</a:t>
            </a:r>
            <a:r>
              <a:rPr lang="zh-CN" altLang="en-US" sz="2400" dirty="0">
                <a:solidFill>
                  <a:srgbClr val="0000FF"/>
                </a:solidFill>
                <a:latin typeface="华文中宋" pitchFamily="2" charset="-122"/>
                <a:ea typeface="华文中宋" pitchFamily="2" charset="-122"/>
              </a:rPr>
              <a:t>对确属工作原因漏报及需要更正的信息须及时补报教育部</a:t>
            </a:r>
            <a:r>
              <a:rPr lang="zh-CN" altLang="en-US" sz="2400" dirty="0">
                <a:latin typeface="华文中宋" pitchFamily="2" charset="-122"/>
                <a:ea typeface="华文中宋" pitchFamily="2" charset="-122"/>
              </a:rPr>
              <a:t>，并将复核结果及时反馈学校</a:t>
            </a:r>
            <a:r>
              <a:rPr lang="zh-CN" altLang="en-US" sz="2400" dirty="0" smtClean="0">
                <a:latin typeface="华文中宋" pitchFamily="2" charset="-122"/>
                <a:ea typeface="华文中宋" pitchFamily="2" charset="-122"/>
              </a:rPr>
              <a:t>。</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普通高等学校新生学籍电子注册暂行办法</a:t>
            </a: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教学</a:t>
            </a:r>
            <a:r>
              <a:rPr lang="en-US" altLang="zh-CN" sz="1800" b="1" dirty="0" smtClean="0">
                <a:latin typeface="华文中宋" pitchFamily="2" charset="-122"/>
                <a:ea typeface="华文中宋" pitchFamily="2" charset="-122"/>
              </a:rPr>
              <a:t>[2007]3</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录取数据</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补报修改</a:t>
            </a:r>
            <a:endParaRPr lang="zh-CN" altLang="en-US" sz="2400" b="1" dirty="0">
              <a:solidFill>
                <a:schemeClr val="bg1"/>
              </a:solidFill>
              <a:latin typeface="微软雅黑" pitchFamily="34" charset="-122"/>
              <a:ea typeface="微软雅黑" pitchFamily="34" charset="-122"/>
            </a:endParaRPr>
          </a:p>
        </p:txBody>
      </p:sp>
      <p:sp>
        <p:nvSpPr>
          <p:cNvPr id="5" name="Rectangle 3"/>
          <p:cNvSpPr txBox="1">
            <a:spLocks noChangeArrowheads="1"/>
          </p:cNvSpPr>
          <p:nvPr/>
        </p:nvSpPr>
        <p:spPr bwMode="auto">
          <a:xfrm>
            <a:off x="719399" y="5301208"/>
            <a:ext cx="7705203"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a:lstStyle>
          <a:p>
            <a:pPr marL="0" indent="0" algn="ctr">
              <a:buFont typeface="Wingdings 2" pitchFamily="18" charset="2"/>
              <a:buNone/>
            </a:pPr>
            <a:r>
              <a:rPr lang="zh-CN" altLang="en-US" sz="2400" b="1" dirty="0" smtClean="0">
                <a:solidFill>
                  <a:srgbClr val="FF0000"/>
                </a:solidFill>
                <a:latin typeface="微软雅黑" panose="020B0503020204020204" pitchFamily="34" charset="-122"/>
                <a:ea typeface="微软雅黑" panose="020B0503020204020204" pitchFamily="34" charset="-122"/>
              </a:rPr>
              <a:t>省级招办可在招生数据报送系统中补报、修改当年数据。</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0319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A6C98042-D60C-463E-AC01-370E57255EB6}" type="slidenum">
              <a:rPr lang="en-US" altLang="zh-CN"/>
              <a:pPr/>
              <a:t>12</a:t>
            </a:fld>
            <a:endParaRPr lang="en-US" altLang="zh-CN"/>
          </a:p>
        </p:txBody>
      </p:sp>
      <p:sp>
        <p:nvSpPr>
          <p:cNvPr id="737282"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录取</a:t>
            </a:r>
            <a:r>
              <a:rPr lang="zh-CN" altLang="en-US" b="1" dirty="0">
                <a:solidFill>
                  <a:schemeClr val="bg1"/>
                </a:solidFill>
                <a:latin typeface="微软雅黑" pitchFamily="34" charset="-122"/>
                <a:ea typeface="微软雅黑" pitchFamily="34" charset="-122"/>
              </a:rPr>
              <a:t>数据</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特殊类别</a:t>
            </a:r>
            <a:endParaRPr lang="zh-CN" altLang="en-US" sz="2400" b="1" dirty="0">
              <a:solidFill>
                <a:schemeClr val="bg1"/>
              </a:solidFill>
              <a:latin typeface="微软雅黑" pitchFamily="34" charset="-122"/>
              <a:ea typeface="微软雅黑" pitchFamily="34" charset="-122"/>
            </a:endParaRPr>
          </a:p>
        </p:txBody>
      </p:sp>
      <p:sp>
        <p:nvSpPr>
          <p:cNvPr id="737283" name="Rectangle 3"/>
          <p:cNvSpPr>
            <a:spLocks noGrp="1" noChangeArrowheads="1"/>
          </p:cNvSpPr>
          <p:nvPr>
            <p:ph type="body" idx="1"/>
          </p:nvPr>
        </p:nvSpPr>
        <p:spPr>
          <a:xfrm>
            <a:off x="250825" y="1412875"/>
            <a:ext cx="8713788" cy="4176365"/>
          </a:xfrm>
          <a:noFill/>
          <a:ln/>
        </p:spPr>
        <p:txBody>
          <a:bodyPr/>
          <a:lstStyle/>
          <a:p>
            <a:pPr marL="609600" indent="-609600">
              <a:lnSpc>
                <a:spcPct val="150000"/>
              </a:lnSpc>
              <a:buFont typeface="Wingdings" pitchFamily="2" charset="2"/>
              <a:buChar char="Ø"/>
            </a:pPr>
            <a:r>
              <a:rPr lang="zh-CN" altLang="en-US" sz="2000" b="1" dirty="0">
                <a:solidFill>
                  <a:srgbClr val="0000FF"/>
                </a:solidFill>
                <a:latin typeface="微软雅黑" pitchFamily="34" charset="-122"/>
                <a:ea typeface="微软雅黑" pitchFamily="34" charset="-122"/>
              </a:rPr>
              <a:t>本硕连读、本博连读</a:t>
            </a:r>
            <a:r>
              <a:rPr lang="zh-CN" altLang="en-US" sz="2000" b="1" dirty="0">
                <a:ea typeface="华文仿宋" pitchFamily="2" charset="-122"/>
              </a:rPr>
              <a:t>：由研究生培养单位自行报送，平台确认其本科学制后，即时生效，纳入录取数据。若因故查不到长学制本科录取数据，则需提交申请表，请省级管理部门核准</a:t>
            </a:r>
            <a:r>
              <a:rPr lang="zh-CN" altLang="en-US" sz="2000" b="1" dirty="0" smtClean="0">
                <a:ea typeface="华文仿宋" pitchFamily="2" charset="-122"/>
              </a:rPr>
              <a:t>。</a:t>
            </a:r>
            <a:endParaRPr lang="en-US" altLang="zh-CN" sz="2000" b="1" dirty="0" smtClean="0">
              <a:ea typeface="华文仿宋" pitchFamily="2" charset="-122"/>
            </a:endParaRPr>
          </a:p>
          <a:p>
            <a:pPr marL="609600" indent="-609600">
              <a:lnSpc>
                <a:spcPct val="150000"/>
              </a:lnSpc>
              <a:buFont typeface="Wingdings" pitchFamily="2" charset="2"/>
              <a:buChar char="Ø"/>
            </a:pPr>
            <a:r>
              <a:rPr lang="zh-CN" altLang="en-US" sz="2000" b="1" dirty="0">
                <a:solidFill>
                  <a:srgbClr val="0000FF"/>
                </a:solidFill>
                <a:latin typeface="微软雅黑" pitchFamily="34" charset="-122"/>
                <a:ea typeface="微软雅黑" pitchFamily="34" charset="-122"/>
              </a:rPr>
              <a:t>普通专升本、五年一贯制、三二分段制、港澳台侨</a:t>
            </a:r>
            <a:r>
              <a:rPr lang="zh-CN" altLang="en-US" sz="2000" b="1" dirty="0" smtClean="0">
                <a:ea typeface="华文仿宋" pitchFamily="2" charset="-122"/>
              </a:rPr>
              <a:t>：由省级</a:t>
            </a:r>
            <a:r>
              <a:rPr lang="zh-CN" altLang="en-US" sz="2000" b="1" dirty="0">
                <a:ea typeface="华文仿宋" pitchFamily="2" charset="-122"/>
              </a:rPr>
              <a:t>管理部门在线报送</a:t>
            </a:r>
            <a:r>
              <a:rPr lang="zh-CN" altLang="en-US" sz="2000" b="1" dirty="0" smtClean="0">
                <a:ea typeface="华文仿宋" pitchFamily="2" charset="-122"/>
              </a:rPr>
              <a:t>，平台校验通过</a:t>
            </a:r>
            <a:r>
              <a:rPr lang="zh-CN" altLang="en-US" sz="2000" b="1" dirty="0">
                <a:ea typeface="华文仿宋" pitchFamily="2" charset="-122"/>
              </a:rPr>
              <a:t>后，即时生效，纳入录取数据</a:t>
            </a:r>
            <a:r>
              <a:rPr lang="zh-CN" altLang="en-US" sz="2000" b="1" dirty="0" smtClean="0">
                <a:ea typeface="华文仿宋" pitchFamily="2" charset="-122"/>
              </a:rPr>
              <a:t>。</a:t>
            </a:r>
            <a:endParaRPr lang="en-US" altLang="zh-CN" sz="2000" b="1" dirty="0" smtClean="0">
              <a:ea typeface="华文仿宋" pitchFamily="2" charset="-122"/>
            </a:endParaRPr>
          </a:p>
          <a:p>
            <a:pPr marL="609600" indent="-609600">
              <a:lnSpc>
                <a:spcPct val="150000"/>
              </a:lnSpc>
              <a:buFont typeface="Wingdings" pitchFamily="2" charset="2"/>
              <a:buChar char="Ø"/>
            </a:pPr>
            <a:r>
              <a:rPr lang="zh-CN" altLang="en-US" sz="2000" b="1" dirty="0">
                <a:solidFill>
                  <a:srgbClr val="0000FF"/>
                </a:solidFill>
                <a:latin typeface="微软雅黑" pitchFamily="34" charset="-122"/>
                <a:ea typeface="微软雅黑" pitchFamily="34" charset="-122"/>
              </a:rPr>
              <a:t>第二学士学位</a:t>
            </a:r>
            <a:r>
              <a:rPr lang="zh-CN" altLang="en-US" sz="2000" b="1" dirty="0">
                <a:ea typeface="华文仿宋" pitchFamily="2" charset="-122"/>
              </a:rPr>
              <a:t>：从</a:t>
            </a:r>
            <a:r>
              <a:rPr lang="en-US" altLang="zh-CN" sz="2000" b="1" dirty="0">
                <a:ea typeface="华文仿宋" pitchFamily="2" charset="-122"/>
              </a:rPr>
              <a:t>2008</a:t>
            </a:r>
            <a:r>
              <a:rPr lang="zh-CN" altLang="en-US" sz="2000" b="1" dirty="0">
                <a:ea typeface="华文仿宋" pitchFamily="2" charset="-122"/>
              </a:rPr>
              <a:t>年</a:t>
            </a:r>
            <a:r>
              <a:rPr lang="zh-CN" altLang="en-US" sz="2000" b="1" dirty="0" smtClean="0">
                <a:ea typeface="华文仿宋" pitchFamily="2" charset="-122"/>
              </a:rPr>
              <a:t>开始由</a:t>
            </a:r>
            <a:r>
              <a:rPr lang="zh-CN" altLang="en-US" sz="2000" b="1" dirty="0">
                <a:ea typeface="华文仿宋" pitchFamily="2" charset="-122"/>
              </a:rPr>
              <a:t>省</a:t>
            </a:r>
            <a:r>
              <a:rPr lang="zh-CN" altLang="en-US" sz="2000" b="1" dirty="0" smtClean="0">
                <a:ea typeface="华文仿宋" pitchFamily="2" charset="-122"/>
              </a:rPr>
              <a:t>招办统一报送。</a:t>
            </a:r>
            <a:endParaRPr lang="en-US" altLang="zh-CN" sz="2000" b="1" dirty="0" smtClean="0">
              <a:ea typeface="华文仿宋" pitchFamily="2" charset="-122"/>
            </a:endParaRPr>
          </a:p>
          <a:p>
            <a:pPr marL="609600" indent="-609600">
              <a:lnSpc>
                <a:spcPct val="150000"/>
              </a:lnSpc>
              <a:buFont typeface="Wingdings" pitchFamily="2" charset="2"/>
              <a:buChar char="Ø"/>
            </a:pPr>
            <a:r>
              <a:rPr lang="zh-CN" altLang="en-US" sz="2000" b="1" dirty="0">
                <a:solidFill>
                  <a:srgbClr val="0000FF"/>
                </a:solidFill>
                <a:latin typeface="微软雅黑" pitchFamily="34" charset="-122"/>
                <a:ea typeface="微软雅黑" pitchFamily="34" charset="-122"/>
              </a:rPr>
              <a:t>来华留学生</a:t>
            </a:r>
            <a:r>
              <a:rPr lang="zh-CN" altLang="en-US" sz="2000" b="1" dirty="0" smtClean="0">
                <a:ea typeface="华文仿宋" pitchFamily="2" charset="-122"/>
              </a:rPr>
              <a:t>：由承担“国际学生”培养任务的高校，在来华留学生信息管理平台（独立平台）中自行注册。</a:t>
            </a:r>
            <a:endParaRPr lang="zh-CN" altLang="en-US" sz="2000" b="1" dirty="0">
              <a:ea typeface="华文仿宋" pitchFamily="2" charset="-122"/>
            </a:endParaRPr>
          </a:p>
        </p:txBody>
      </p:sp>
    </p:spTree>
    <p:extLst>
      <p:ext uri="{BB962C8B-B14F-4D97-AF65-F5344CB8AC3E}">
        <p14:creationId xmlns:p14="http://schemas.microsoft.com/office/powerpoint/2010/main" val="15901140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A6C98042-D60C-463E-AC01-370E57255EB6}" type="slidenum">
              <a:rPr lang="en-US" altLang="zh-CN"/>
              <a:pPr/>
              <a:t>13</a:t>
            </a:fld>
            <a:endParaRPr lang="en-US" altLang="zh-CN"/>
          </a:p>
        </p:txBody>
      </p:sp>
      <p:sp>
        <p:nvSpPr>
          <p:cNvPr id="737282"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录取</a:t>
            </a:r>
            <a:r>
              <a:rPr lang="zh-CN" altLang="en-US" b="1" dirty="0">
                <a:solidFill>
                  <a:schemeClr val="bg1"/>
                </a:solidFill>
                <a:latin typeface="微软雅黑" pitchFamily="34" charset="-122"/>
                <a:ea typeface="微软雅黑" pitchFamily="34" charset="-122"/>
              </a:rPr>
              <a:t>数据</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数据下载</a:t>
            </a:r>
            <a:endParaRPr lang="zh-CN" altLang="en-US" sz="2400" b="1" dirty="0">
              <a:solidFill>
                <a:schemeClr val="bg1"/>
              </a:solidFill>
              <a:latin typeface="微软雅黑" pitchFamily="34" charset="-122"/>
              <a:ea typeface="微软雅黑" pitchFamily="34" charset="-122"/>
            </a:endParaRPr>
          </a:p>
        </p:txBody>
      </p:sp>
      <p:sp>
        <p:nvSpPr>
          <p:cNvPr id="737283" name="Rectangle 3"/>
          <p:cNvSpPr>
            <a:spLocks noGrp="1" noChangeArrowheads="1"/>
          </p:cNvSpPr>
          <p:nvPr>
            <p:ph type="body" idx="1"/>
          </p:nvPr>
        </p:nvSpPr>
        <p:spPr>
          <a:xfrm>
            <a:off x="250825" y="1412875"/>
            <a:ext cx="8713788" cy="3024237"/>
          </a:xfrm>
          <a:noFill/>
          <a:ln/>
        </p:spPr>
        <p:txBody>
          <a:bodyPr/>
          <a:lstStyle/>
          <a:p>
            <a:pPr marL="609600" indent="-609600">
              <a:lnSpc>
                <a:spcPct val="150000"/>
              </a:lnSpc>
              <a:buFont typeface="Wingdings" pitchFamily="2" charset="2"/>
              <a:buChar char="Ø"/>
            </a:pPr>
            <a:r>
              <a:rPr lang="zh-CN" altLang="en-US" sz="2400" b="1" dirty="0" smtClean="0">
                <a:ea typeface="华文仿宋" pitchFamily="2" charset="-122"/>
              </a:rPr>
              <a:t>下载：可下载指定年份的所有录取数据。</a:t>
            </a:r>
            <a:endParaRPr lang="zh-CN" altLang="en-US" sz="2400" b="1" dirty="0">
              <a:ea typeface="华文仿宋" pitchFamily="2" charset="-122"/>
            </a:endParaRPr>
          </a:p>
          <a:p>
            <a:pPr marL="609600" indent="-609600">
              <a:lnSpc>
                <a:spcPct val="150000"/>
              </a:lnSpc>
              <a:buFont typeface="Wingdings" pitchFamily="2" charset="2"/>
              <a:buChar char="Ø"/>
            </a:pPr>
            <a:r>
              <a:rPr lang="zh-CN" altLang="en-US" sz="2400" b="1" dirty="0" smtClean="0">
                <a:ea typeface="华文仿宋" pitchFamily="2" charset="-122"/>
              </a:rPr>
              <a:t>增量下载：可下载指定时间点以来新增</a:t>
            </a:r>
            <a:r>
              <a:rPr lang="en-US" altLang="zh-CN" sz="2400" b="1" dirty="0" smtClean="0">
                <a:ea typeface="华文仿宋" pitchFamily="2" charset="-122"/>
              </a:rPr>
              <a:t>/</a:t>
            </a:r>
            <a:r>
              <a:rPr lang="zh-CN" altLang="en-US" sz="2400" b="1" dirty="0" smtClean="0">
                <a:ea typeface="华文仿宋" pitchFamily="2" charset="-122"/>
              </a:rPr>
              <a:t>变更过的录取数据。</a:t>
            </a:r>
            <a:endParaRPr lang="en-US" altLang="zh-CN" sz="2400" b="1" dirty="0" smtClean="0">
              <a:ea typeface="华文仿宋" pitchFamily="2" charset="-122"/>
            </a:endParaRPr>
          </a:p>
          <a:p>
            <a:pPr marL="609600" indent="-609600">
              <a:lnSpc>
                <a:spcPct val="150000"/>
              </a:lnSpc>
              <a:buFont typeface="Wingdings" pitchFamily="2" charset="2"/>
              <a:buChar char="Ø"/>
            </a:pPr>
            <a:r>
              <a:rPr lang="zh-CN" altLang="en-US" sz="2400" b="1" dirty="0" smtClean="0">
                <a:solidFill>
                  <a:srgbClr val="0000FF"/>
                </a:solidFill>
                <a:ea typeface="华文仿宋" pitchFamily="2" charset="-122"/>
              </a:rPr>
              <a:t>资格待查名单下载：</a:t>
            </a:r>
            <a:r>
              <a:rPr lang="zh-CN" altLang="en-US" sz="2400" b="1" dirty="0">
                <a:solidFill>
                  <a:srgbClr val="0000FF"/>
                </a:solidFill>
                <a:ea typeface="华文仿宋" pitchFamily="2" charset="-122"/>
              </a:rPr>
              <a:t>成人专升</a:t>
            </a:r>
            <a:r>
              <a:rPr lang="zh-CN" altLang="en-US" sz="2400" b="1" dirty="0" smtClean="0">
                <a:solidFill>
                  <a:srgbClr val="0000FF"/>
                </a:solidFill>
                <a:ea typeface="华文仿宋" pitchFamily="2" charset="-122"/>
              </a:rPr>
              <a:t>本专用功能</a:t>
            </a:r>
            <a:endParaRPr lang="en-US" altLang="zh-CN" sz="2400" b="1" dirty="0" smtClean="0">
              <a:solidFill>
                <a:srgbClr val="0000FF"/>
              </a:solidFill>
              <a:ea typeface="华文仿宋" pitchFamily="2" charset="-122"/>
            </a:endParaRPr>
          </a:p>
          <a:p>
            <a:pPr marL="1009650" lvl="1" indent="-609600">
              <a:lnSpc>
                <a:spcPct val="150000"/>
              </a:lnSpc>
              <a:buFont typeface="+mj-lt"/>
              <a:buAutoNum type="arabicPeriod"/>
            </a:pPr>
            <a:r>
              <a:rPr lang="zh-CN" altLang="en-US" sz="2000" b="1" dirty="0" smtClean="0">
                <a:ea typeface="华文仿宋" pitchFamily="2" charset="-122"/>
              </a:rPr>
              <a:t>可据此提醒学生来校报到时提供相关证明（前置学历证书等）</a:t>
            </a:r>
            <a:endParaRPr lang="en-US" altLang="zh-CN" sz="2000" b="1" dirty="0" smtClean="0">
              <a:ea typeface="华文仿宋" pitchFamily="2" charset="-122"/>
            </a:endParaRPr>
          </a:p>
          <a:p>
            <a:pPr marL="1009650" lvl="1" indent="-609600">
              <a:lnSpc>
                <a:spcPct val="150000"/>
              </a:lnSpc>
              <a:buFont typeface="+mj-lt"/>
              <a:buAutoNum type="arabicPeriod"/>
            </a:pPr>
            <a:r>
              <a:rPr lang="zh-CN" altLang="en-US" sz="2000" b="1" dirty="0" smtClean="0">
                <a:ea typeface="华文仿宋" pitchFamily="2" charset="-122"/>
              </a:rPr>
              <a:t>可掌握历年来资格初审通过率</a:t>
            </a:r>
            <a:endParaRPr lang="zh-CN" altLang="en-US" sz="2000" b="1" dirty="0">
              <a:ea typeface="华文仿宋"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5" y="4365104"/>
            <a:ext cx="8714286" cy="182857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14</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zh-CN" altLang="en-US" sz="2400" dirty="0" smtClean="0">
                <a:latin typeface="华文中宋" pitchFamily="2" charset="-122"/>
                <a:ea typeface="华文中宋" pitchFamily="2" charset="-122"/>
              </a:rPr>
              <a:t>      高等学校新生学籍电子注册是完善高等教育学历证书电子注册制度的一项重要工作，是加强高等学校招生行为监督，保障高等教育改革健康发展的需要。</a:t>
            </a:r>
            <a:r>
              <a:rPr lang="zh-CN" altLang="en-US" sz="2400" dirty="0" smtClean="0">
                <a:solidFill>
                  <a:srgbClr val="0000FF"/>
                </a:solidFill>
                <a:latin typeface="华文中宋" pitchFamily="2" charset="-122"/>
                <a:ea typeface="华文中宋" pitchFamily="2" charset="-122"/>
              </a:rPr>
              <a:t>学籍电子注册与学历电子注册相衔接，经过学籍电子注册的学生获得的毕业证书才能进行学历证书电子注册。</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a:latin typeface="华文中宋" pitchFamily="2" charset="-122"/>
                <a:ea typeface="华文中宋" pitchFamily="2" charset="-122"/>
              </a:rPr>
              <a:t>普通高等学校新生学籍电子注册暂行办法</a:t>
            </a:r>
            <a:r>
              <a:rPr lang="en-US" altLang="zh-CN" sz="1800" b="1" dirty="0">
                <a:latin typeface="华文中宋" pitchFamily="2" charset="-122"/>
                <a:ea typeface="华文中宋" pitchFamily="2" charset="-122"/>
              </a:rPr>
              <a:t>》</a:t>
            </a:r>
            <a:r>
              <a:rPr lang="zh-CN" altLang="en-US" sz="1800" b="1" dirty="0">
                <a:latin typeface="华文中宋" pitchFamily="2" charset="-122"/>
                <a:ea typeface="华文中宋" pitchFamily="2" charset="-122"/>
              </a:rPr>
              <a:t>教学</a:t>
            </a:r>
            <a:r>
              <a:rPr lang="en-US" altLang="zh-CN" sz="1800" b="1" dirty="0">
                <a:latin typeface="华文中宋" pitchFamily="2" charset="-122"/>
                <a:ea typeface="华文中宋" pitchFamily="2" charset="-122"/>
              </a:rPr>
              <a:t>[2007]3</a:t>
            </a:r>
            <a:r>
              <a:rPr lang="zh-CN" altLang="en-US" sz="1800" b="1" dirty="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534217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598BFD39-7BF1-4EF1-A7A7-4A55AE42997C}" type="slidenum">
              <a:rPr lang="en-US" altLang="zh-CN"/>
              <a:pPr/>
              <a:t>15</a:t>
            </a:fld>
            <a:endParaRPr lang="en-US" altLang="zh-CN"/>
          </a:p>
        </p:txBody>
      </p:sp>
      <p:sp>
        <p:nvSpPr>
          <p:cNvPr id="521219" name="Rectangle 3"/>
          <p:cNvSpPr>
            <a:spLocks noGrp="1" noChangeArrowheads="1"/>
          </p:cNvSpPr>
          <p:nvPr>
            <p:ph type="body" idx="1"/>
          </p:nvPr>
        </p:nvSpPr>
        <p:spPr>
          <a:xfrm>
            <a:off x="250825" y="1276350"/>
            <a:ext cx="8713788" cy="4224352"/>
          </a:xfrm>
          <a:noFill/>
          <a:ln/>
        </p:spPr>
        <p:txBody>
          <a:bodyPr/>
          <a:lstStyle/>
          <a:p>
            <a:pPr marL="609600" indent="-609600">
              <a:lnSpc>
                <a:spcPct val="200000"/>
              </a:lnSpc>
              <a:buFont typeface="Wingdings" pitchFamily="2" charset="2"/>
              <a:buChar char="Ø"/>
            </a:pPr>
            <a:r>
              <a:rPr lang="zh-CN" altLang="en-US" sz="2000" b="1" dirty="0">
                <a:solidFill>
                  <a:srgbClr val="FF0000"/>
                </a:solidFill>
                <a:latin typeface="微软雅黑" panose="020B0503020204020204" pitchFamily="34" charset="-122"/>
                <a:ea typeface="微软雅黑" panose="020B0503020204020204" pitchFamily="34" charset="-122"/>
              </a:rPr>
              <a:t>责任主体：高校学籍学历管理部门。</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anose="020B0503020204020204" pitchFamily="34" charset="-122"/>
                <a:ea typeface="微软雅黑" panose="020B0503020204020204" pitchFamily="34" charset="-122"/>
              </a:rPr>
              <a:t>工作时段：</a:t>
            </a:r>
            <a:r>
              <a:rPr lang="zh-CN" altLang="en-US" sz="2000" b="1" dirty="0">
                <a:latin typeface="华文仿宋" pitchFamily="2" charset="-122"/>
                <a:ea typeface="华文仿宋" pitchFamily="2" charset="-122"/>
              </a:rPr>
              <a:t>由省级管理部门在部级设定范围内设置。</a:t>
            </a:r>
            <a:r>
              <a:rPr lang="zh-CN" altLang="en-US" sz="2000" b="1" dirty="0" smtClean="0">
                <a:solidFill>
                  <a:srgbClr val="0000FF"/>
                </a:solidFill>
                <a:latin typeface="华文仿宋" pitchFamily="2" charset="-122"/>
                <a:ea typeface="华文仿宋" pitchFamily="2" charset="-122"/>
              </a:rPr>
              <a:t>省里可为学校单开。</a:t>
            </a:r>
            <a:endParaRPr lang="zh-CN" altLang="en-US" sz="2000" b="1" dirty="0">
              <a:solidFill>
                <a:srgbClr val="0000FF"/>
              </a:solidFill>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anose="020B0503020204020204" pitchFamily="34" charset="-122"/>
                <a:ea typeface="微软雅黑" panose="020B0503020204020204" pitchFamily="34" charset="-122"/>
              </a:rPr>
              <a:t>严查资格：</a:t>
            </a:r>
            <a:r>
              <a:rPr lang="zh-CN" altLang="en-US" sz="2000" b="1" dirty="0">
                <a:latin typeface="华文仿宋" pitchFamily="2" charset="-122"/>
                <a:ea typeface="华文仿宋" pitchFamily="2" charset="-122"/>
              </a:rPr>
              <a:t>严格查实学生身份，杜绝冒名顶替等舞弊行为</a:t>
            </a:r>
            <a:r>
              <a:rPr lang="zh-CN" altLang="en-US" sz="2000" b="1" dirty="0" smtClean="0">
                <a:latin typeface="华文仿宋" pitchFamily="2" charset="-122"/>
                <a:ea typeface="华文仿宋" pitchFamily="2" charset="-122"/>
              </a:rPr>
              <a:t>。</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smtClean="0">
                <a:latin typeface="华文仿宋" pitchFamily="2" charset="-122"/>
                <a:ea typeface="华文仿宋" pitchFamily="2" charset="-122"/>
              </a:rPr>
              <a:t>以</a:t>
            </a:r>
            <a:r>
              <a:rPr lang="zh-CN" altLang="en-US" sz="2000" b="1" dirty="0">
                <a:latin typeface="华文仿宋" pitchFamily="2" charset="-122"/>
                <a:ea typeface="华文仿宋" pitchFamily="2" charset="-122"/>
              </a:rPr>
              <a:t>在平台上下载的录取数据为准，原则上不得进行信息变更</a:t>
            </a:r>
            <a:r>
              <a:rPr lang="zh-CN" altLang="en-US" sz="2000" b="1" dirty="0" smtClean="0">
                <a:latin typeface="华文仿宋" pitchFamily="2" charset="-122"/>
                <a:ea typeface="华文仿宋" pitchFamily="2" charset="-122"/>
              </a:rPr>
              <a:t>。</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anose="020B0503020204020204" pitchFamily="34" charset="-122"/>
                <a:ea typeface="微软雅黑" panose="020B0503020204020204" pitchFamily="34" charset="-122"/>
              </a:rPr>
              <a:t>年年清 ：</a:t>
            </a:r>
            <a:r>
              <a:rPr lang="zh-CN" altLang="en-US" sz="2000" b="1" dirty="0">
                <a:latin typeface="华文仿宋" pitchFamily="2" charset="-122"/>
                <a:ea typeface="华文仿宋" pitchFamily="2" charset="-122"/>
              </a:rPr>
              <a:t>补注往年学籍需省级</a:t>
            </a:r>
            <a:r>
              <a:rPr lang="zh-CN" altLang="en-US" sz="2000" b="1" dirty="0" smtClean="0">
                <a:latin typeface="华文仿宋" pitchFamily="2" charset="-122"/>
                <a:ea typeface="华文仿宋" pitchFamily="2" charset="-122"/>
              </a:rPr>
              <a:t>审核（申请表）。</a:t>
            </a:r>
            <a:endParaRPr lang="zh-CN" altLang="en-US" sz="2000" b="1" dirty="0">
              <a:latin typeface="华文仿宋" pitchFamily="2" charset="-122"/>
              <a:ea typeface="华文仿宋" pitchFamily="2" charset="-122"/>
            </a:endParaRPr>
          </a:p>
        </p:txBody>
      </p:sp>
      <p:sp>
        <p:nvSpPr>
          <p:cNvPr id="6"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工作要求</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293587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6"/>
          <p:cNvSpPr>
            <a:spLocks noGrp="1"/>
          </p:cNvSpPr>
          <p:nvPr>
            <p:ph type="sldNum" sz="quarter" idx="12"/>
          </p:nvPr>
        </p:nvSpPr>
        <p:spPr/>
        <p:txBody>
          <a:bodyPr/>
          <a:lstStyle/>
          <a:p>
            <a:fld id="{28C38BFF-9AA9-426A-9ED0-B36AE770B3B0}" type="slidenum">
              <a:rPr lang="en-US" altLang="zh-CN"/>
              <a:pPr/>
              <a:t>16</a:t>
            </a:fld>
            <a:endParaRPr lang="en-US" altLang="zh-CN"/>
          </a:p>
        </p:txBody>
      </p:sp>
      <p:sp>
        <p:nvSpPr>
          <p:cNvPr id="523266"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_4</a:t>
            </a:r>
            <a:r>
              <a:rPr lang="zh-CN" altLang="en-US" sz="2400" b="1" dirty="0">
                <a:solidFill>
                  <a:schemeClr val="bg1"/>
                </a:solidFill>
                <a:latin typeface="微软雅黑" pitchFamily="34" charset="-122"/>
                <a:ea typeface="微软雅黑" pitchFamily="34" charset="-122"/>
              </a:rPr>
              <a:t>种状态</a:t>
            </a:r>
          </a:p>
        </p:txBody>
      </p:sp>
      <p:sp>
        <p:nvSpPr>
          <p:cNvPr id="523267" name="Rectangle 3"/>
          <p:cNvSpPr>
            <a:spLocks noGrp="1" noRot="1" noChangeArrowheads="1"/>
          </p:cNvSpPr>
          <p:nvPr>
            <p:ph type="body" sz="half" idx="1"/>
          </p:nvPr>
        </p:nvSpPr>
        <p:spPr>
          <a:xfrm>
            <a:off x="611188" y="4148138"/>
            <a:ext cx="7993062" cy="2160587"/>
          </a:xfrm>
        </p:spPr>
        <p:txBody>
          <a:bodyPr/>
          <a:lstStyle/>
          <a:p>
            <a:pPr marL="609600" indent="-609600">
              <a:buFont typeface="Wingdings 2" pitchFamily="18" charset="2"/>
              <a:buNone/>
            </a:pPr>
            <a:r>
              <a:rPr lang="zh-CN" altLang="en-US" sz="2400" b="1" dirty="0">
                <a:solidFill>
                  <a:srgbClr val="0000FF"/>
                </a:solidFill>
                <a:latin typeface="黑体" pitchFamily="2" charset="-122"/>
                <a:ea typeface="黑体" pitchFamily="2" charset="-122"/>
              </a:rPr>
              <a:t>目标</a:t>
            </a:r>
            <a:r>
              <a:rPr lang="zh-CN" altLang="en-US" sz="2400" b="1" dirty="0">
                <a:latin typeface="华文仿宋" pitchFamily="2" charset="-122"/>
                <a:ea typeface="华文仿宋" pitchFamily="2" charset="-122"/>
              </a:rPr>
              <a:t>：确保在平台中真实反映当年新生的报到情况。</a:t>
            </a:r>
          </a:p>
          <a:p>
            <a:pPr marL="609600" indent="-609600">
              <a:buFont typeface="Wingdings 2" pitchFamily="18" charset="2"/>
              <a:buNone/>
            </a:pPr>
            <a:endParaRPr lang="zh-CN" altLang="en-US" sz="2400" b="1" dirty="0">
              <a:latin typeface="华文仿宋" pitchFamily="2" charset="-122"/>
              <a:ea typeface="华文仿宋" pitchFamily="2" charset="-122"/>
            </a:endParaRPr>
          </a:p>
          <a:p>
            <a:pPr marL="609600" indent="-609600">
              <a:buFont typeface="Wingdings 2" pitchFamily="18" charset="2"/>
              <a:buNone/>
            </a:pPr>
            <a:r>
              <a:rPr lang="zh-CN" altLang="en-US" sz="2400" b="1" dirty="0">
                <a:solidFill>
                  <a:srgbClr val="0000FF"/>
                </a:solidFill>
                <a:latin typeface="黑体" pitchFamily="2" charset="-122"/>
                <a:ea typeface="黑体" pitchFamily="2" charset="-122"/>
              </a:rPr>
              <a:t>说明</a:t>
            </a:r>
            <a:r>
              <a:rPr lang="zh-CN" altLang="en-US" sz="2400" b="1" dirty="0" smtClean="0">
                <a:latin typeface="华文仿宋" pitchFamily="2" charset="-122"/>
                <a:ea typeface="华文仿宋" pitchFamily="2" charset="-122"/>
              </a:rPr>
              <a:t>：每个学生的初始状态</a:t>
            </a:r>
            <a:r>
              <a:rPr lang="zh-CN" altLang="en-US" sz="2400" b="1" dirty="0">
                <a:latin typeface="华文仿宋" pitchFamily="2" charset="-122"/>
                <a:ea typeface="华文仿宋" pitchFamily="2" charset="-122"/>
              </a:rPr>
              <a:t>都是</a:t>
            </a:r>
            <a:r>
              <a:rPr lang="zh-CN" altLang="en-US" sz="2400" b="1" dirty="0" smtClean="0">
                <a:latin typeface="华文仿宋" pitchFamily="2" charset="-122"/>
                <a:ea typeface="华文仿宋" pitchFamily="2" charset="-122"/>
              </a:rPr>
              <a:t>“待报到”</a:t>
            </a:r>
            <a:endParaRPr lang="en-US" altLang="zh-CN" sz="2400" b="1" dirty="0" smtClean="0">
              <a:latin typeface="华文仿宋" pitchFamily="2" charset="-122"/>
              <a:ea typeface="华文仿宋" pitchFamily="2" charset="-122"/>
            </a:endParaRPr>
          </a:p>
          <a:p>
            <a:pPr marL="609600" indent="-609600">
              <a:buFont typeface="Wingdings 2" pitchFamily="18" charset="2"/>
              <a:buNone/>
            </a:pPr>
            <a:r>
              <a:rPr lang="zh-CN" altLang="en-US" sz="2400" b="1" dirty="0" smtClean="0">
                <a:latin typeface="华文仿宋" pitchFamily="2" charset="-122"/>
                <a:ea typeface="华文仿宋" pitchFamily="2" charset="-122"/>
              </a:rPr>
              <a:t>            </a:t>
            </a:r>
            <a:r>
              <a:rPr lang="zh-CN" altLang="en-US" sz="2400" b="1" dirty="0">
                <a:solidFill>
                  <a:srgbClr val="0000FF"/>
                </a:solidFill>
                <a:latin typeface="华文仿宋" pitchFamily="2" charset="-122"/>
                <a:ea typeface="华文仿宋" pitchFamily="2" charset="-122"/>
              </a:rPr>
              <a:t>“待报到”人数为</a:t>
            </a:r>
            <a:r>
              <a:rPr lang="en-US" altLang="zh-CN" sz="2400" b="1" dirty="0">
                <a:solidFill>
                  <a:srgbClr val="0000FF"/>
                </a:solidFill>
                <a:latin typeface="华文仿宋" pitchFamily="2" charset="-122"/>
                <a:ea typeface="华文仿宋" pitchFamily="2" charset="-122"/>
              </a:rPr>
              <a:t>0</a:t>
            </a:r>
            <a:r>
              <a:rPr lang="zh-CN" altLang="en-US" sz="2400" b="1" dirty="0">
                <a:solidFill>
                  <a:srgbClr val="0000FF"/>
                </a:solidFill>
                <a:latin typeface="华文仿宋" pitchFamily="2" charset="-122"/>
                <a:ea typeface="华文仿宋" pitchFamily="2" charset="-122"/>
              </a:rPr>
              <a:t>标志学籍电子注册工作完成。</a:t>
            </a:r>
          </a:p>
        </p:txBody>
      </p:sp>
      <p:graphicFrame>
        <p:nvGraphicFramePr>
          <p:cNvPr id="523299" name="Group 35"/>
          <p:cNvGraphicFramePr>
            <a:graphicFrameLocks noGrp="1"/>
          </p:cNvGraphicFramePr>
          <p:nvPr>
            <p:ph sz="half" idx="2"/>
          </p:nvPr>
        </p:nvGraphicFramePr>
        <p:xfrm>
          <a:off x="1187450" y="1568450"/>
          <a:ext cx="6696075" cy="2234565"/>
        </p:xfrm>
        <a:graphic>
          <a:graphicData uri="http://schemas.openxmlformats.org/drawingml/2006/table">
            <a:tbl>
              <a:tblPr/>
              <a:tblGrid>
                <a:gridCol w="3317875"/>
                <a:gridCol w="3378200"/>
              </a:tblGrid>
              <a:tr h="3365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400" b="1" i="0" u="none" strike="noStrike" cap="none" normalizeH="0" baseline="0" smtClean="0">
                          <a:ln>
                            <a:noFill/>
                          </a:ln>
                          <a:solidFill>
                            <a:schemeClr val="tx1"/>
                          </a:solidFill>
                          <a:effectLst/>
                          <a:latin typeface="Arial" charset="0"/>
                          <a:ea typeface="华文中宋" pitchFamily="2" charset="-122"/>
                        </a:rPr>
                        <a:t>学籍注册状态</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400" b="1" i="0" u="none" strike="noStrike" cap="none" normalizeH="0" baseline="0" smtClean="0">
                          <a:ln>
                            <a:noFill/>
                          </a:ln>
                          <a:solidFill>
                            <a:schemeClr val="tx1"/>
                          </a:solidFill>
                          <a:effectLst/>
                          <a:latin typeface="Arial" charset="0"/>
                          <a:ea typeface="华文中宋" pitchFamily="2" charset="-122"/>
                        </a:rPr>
                        <a:t>处理方式</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报到入学</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smtClean="0">
                          <a:ln>
                            <a:noFill/>
                          </a:ln>
                          <a:solidFill>
                            <a:schemeClr val="tx1"/>
                          </a:solidFill>
                          <a:effectLst/>
                          <a:latin typeface="Arial" charset="0"/>
                          <a:ea typeface="华文仿宋" pitchFamily="2" charset="-122"/>
                        </a:rPr>
                        <a:t>DBF</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03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放弃入学资格</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dirty="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dirty="0" smtClean="0">
                          <a:ln>
                            <a:noFill/>
                          </a:ln>
                          <a:solidFill>
                            <a:schemeClr val="tx1"/>
                          </a:solidFill>
                          <a:effectLst/>
                          <a:latin typeface="Arial" charset="0"/>
                          <a:ea typeface="华文仿宋" pitchFamily="2" charset="-122"/>
                        </a:rPr>
                        <a:t>DBF</a:t>
                      </a:r>
                      <a:r>
                        <a:rPr kumimoji="0" lang="zh-CN" altLang="en-US" sz="2000" b="1" i="0" u="none" strike="noStrike" cap="none" normalizeH="0" baseline="0" dirty="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03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保留入学资格</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dirty="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dirty="0" smtClean="0">
                          <a:ln>
                            <a:noFill/>
                          </a:ln>
                          <a:solidFill>
                            <a:schemeClr val="tx1"/>
                          </a:solidFill>
                          <a:effectLst/>
                          <a:latin typeface="Arial" charset="0"/>
                          <a:ea typeface="华文仿宋" pitchFamily="2" charset="-122"/>
                        </a:rPr>
                        <a:t>DBF</a:t>
                      </a:r>
                      <a:r>
                        <a:rPr kumimoji="0" lang="zh-CN" altLang="en-US" sz="2000" b="1" i="0" u="none" strike="noStrike" cap="none" normalizeH="0" baseline="0" dirty="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03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取消入学资格</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dirty="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dirty="0" smtClean="0">
                          <a:ln>
                            <a:noFill/>
                          </a:ln>
                          <a:solidFill>
                            <a:schemeClr val="tx1"/>
                          </a:solidFill>
                          <a:effectLst/>
                          <a:latin typeface="Arial" charset="0"/>
                          <a:ea typeface="华文仿宋" pitchFamily="2" charset="-122"/>
                        </a:rPr>
                        <a:t>DBF</a:t>
                      </a:r>
                      <a:r>
                        <a:rPr kumimoji="0" lang="zh-CN" altLang="en-US" sz="2000" b="1" i="0" u="none" strike="noStrike" cap="none" normalizeH="0" baseline="0" dirty="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5"/>
          <p:cNvSpPr>
            <a:spLocks noGrp="1"/>
          </p:cNvSpPr>
          <p:nvPr>
            <p:ph type="sldNum" sz="quarter" idx="12"/>
          </p:nvPr>
        </p:nvSpPr>
        <p:spPr/>
        <p:txBody>
          <a:bodyPr/>
          <a:lstStyle/>
          <a:p>
            <a:fld id="{78893941-72E4-47D0-B796-79FD105717D5}" type="slidenum">
              <a:rPr lang="en-US" altLang="zh-CN"/>
              <a:pPr/>
              <a:t>17</a:t>
            </a:fld>
            <a:endParaRPr lang="en-US" altLang="zh-CN" dirty="0"/>
          </a:p>
        </p:txBody>
      </p:sp>
      <p:sp>
        <p:nvSpPr>
          <p:cNvPr id="517127" name="AutoShape 7"/>
          <p:cNvSpPr>
            <a:spLocks noChangeArrowheads="1"/>
          </p:cNvSpPr>
          <p:nvPr/>
        </p:nvSpPr>
        <p:spPr bwMode="auto">
          <a:xfrm>
            <a:off x="2586038" y="2909888"/>
            <a:ext cx="3944937" cy="368300"/>
          </a:xfrm>
          <a:prstGeom prst="flowChartProcess">
            <a:avLst/>
          </a:prstGeom>
          <a:solidFill>
            <a:srgbClr val="FFFFFF"/>
          </a:solidFill>
          <a:ln w="9525">
            <a:solidFill>
              <a:schemeClr val="tx1"/>
            </a:solidFill>
            <a:miter lim="800000"/>
            <a:headEnd/>
            <a:tailEnd/>
          </a:ln>
        </p:spPr>
        <p:txBody>
          <a:bodyPr/>
          <a:lstStyle/>
          <a:p>
            <a:pPr marL="457200" indent="-457200"/>
            <a:r>
              <a:rPr kumimoji="1" lang="zh-CN" altLang="en-US" b="1" dirty="0" smtClean="0">
                <a:solidFill>
                  <a:srgbClr val="0000FF"/>
                </a:solidFill>
                <a:latin typeface="华文仿宋" pitchFamily="2" charset="-122"/>
                <a:ea typeface="华文仿宋" pitchFamily="2" charset="-122"/>
              </a:rPr>
              <a:t>上传报到</a:t>
            </a:r>
            <a:r>
              <a:rPr kumimoji="1" lang="zh-CN" altLang="en-US" b="1" dirty="0">
                <a:solidFill>
                  <a:srgbClr val="0000FF"/>
                </a:solidFill>
                <a:latin typeface="华文仿宋" pitchFamily="2" charset="-122"/>
                <a:ea typeface="华文仿宋" pitchFamily="2" charset="-122"/>
              </a:rPr>
              <a:t>入学的学生名单</a:t>
            </a:r>
          </a:p>
        </p:txBody>
      </p:sp>
      <p:sp>
        <p:nvSpPr>
          <p:cNvPr id="517124" name="AutoShape 4"/>
          <p:cNvSpPr>
            <a:spLocks noChangeArrowheads="1"/>
          </p:cNvSpPr>
          <p:nvPr/>
        </p:nvSpPr>
        <p:spPr bwMode="auto">
          <a:xfrm>
            <a:off x="2586038" y="1430338"/>
            <a:ext cx="3944937" cy="368300"/>
          </a:xfrm>
          <a:prstGeom prst="flowChartProcess">
            <a:avLst/>
          </a:prstGeom>
          <a:solidFill>
            <a:srgbClr val="FFFFFF"/>
          </a:solidFill>
          <a:ln w="9525">
            <a:solidFill>
              <a:schemeClr val="tx1"/>
            </a:solidFill>
            <a:miter lim="800000"/>
            <a:headEnd/>
            <a:tailEnd/>
          </a:ln>
        </p:spPr>
        <p:txBody>
          <a:bodyPr/>
          <a:lstStyle/>
          <a:p>
            <a:r>
              <a:rPr kumimoji="1" lang="zh-CN" altLang="en-US" b="1">
                <a:latin typeface="华文仿宋" pitchFamily="2" charset="-122"/>
                <a:ea typeface="华文仿宋" pitchFamily="2" charset="-122"/>
              </a:rPr>
              <a:t>在本校系统中标注新生报到情况</a:t>
            </a:r>
          </a:p>
        </p:txBody>
      </p:sp>
      <p:sp>
        <p:nvSpPr>
          <p:cNvPr id="517126" name="AutoShape 6"/>
          <p:cNvSpPr>
            <a:spLocks noChangeArrowheads="1"/>
          </p:cNvSpPr>
          <p:nvPr/>
        </p:nvSpPr>
        <p:spPr bwMode="auto">
          <a:xfrm>
            <a:off x="2586038" y="2174875"/>
            <a:ext cx="3944937" cy="366713"/>
          </a:xfrm>
          <a:prstGeom prst="flowChartProcess">
            <a:avLst/>
          </a:prstGeom>
          <a:solidFill>
            <a:srgbClr val="FFFFFF"/>
          </a:solidFill>
          <a:ln w="9525">
            <a:solidFill>
              <a:schemeClr val="tx1"/>
            </a:solidFill>
            <a:miter lim="800000"/>
            <a:headEnd/>
            <a:tailEnd/>
          </a:ln>
        </p:spPr>
        <p:txBody>
          <a:bodyPr/>
          <a:lstStyle/>
          <a:p>
            <a:r>
              <a:rPr kumimoji="1" lang="zh-CN" altLang="en-US" b="1">
                <a:latin typeface="华文仿宋" pitchFamily="2" charset="-122"/>
                <a:ea typeface="华文仿宋" pitchFamily="2" charset="-122"/>
              </a:rPr>
              <a:t>转换成平台要求的格式、结构</a:t>
            </a:r>
          </a:p>
        </p:txBody>
      </p:sp>
      <p:sp>
        <p:nvSpPr>
          <p:cNvPr id="517128" name="AutoShape 8"/>
          <p:cNvSpPr>
            <a:spLocks noChangeArrowheads="1"/>
          </p:cNvSpPr>
          <p:nvPr/>
        </p:nvSpPr>
        <p:spPr bwMode="auto">
          <a:xfrm>
            <a:off x="2586038" y="3644900"/>
            <a:ext cx="3944937" cy="614363"/>
          </a:xfrm>
          <a:prstGeom prst="flowChartDecision">
            <a:avLst/>
          </a:prstGeom>
          <a:solidFill>
            <a:srgbClr val="FFFFFF"/>
          </a:solidFill>
          <a:ln w="9525">
            <a:solidFill>
              <a:schemeClr val="tx1"/>
            </a:solidFill>
            <a:miter lim="800000"/>
            <a:headEnd/>
            <a:tailEnd/>
          </a:ln>
        </p:spPr>
        <p:txBody>
          <a:bodyPr/>
          <a:lstStyle/>
          <a:p>
            <a:r>
              <a:rPr kumimoji="1" lang="zh-CN" altLang="en-US" b="1">
                <a:latin typeface="华文仿宋" pitchFamily="2" charset="-122"/>
                <a:ea typeface="华文仿宋" pitchFamily="2" charset="-122"/>
              </a:rPr>
              <a:t>校验通过？</a:t>
            </a:r>
          </a:p>
        </p:txBody>
      </p:sp>
      <p:sp>
        <p:nvSpPr>
          <p:cNvPr id="517129" name="AutoShape 9"/>
          <p:cNvSpPr>
            <a:spLocks noChangeArrowheads="1"/>
          </p:cNvSpPr>
          <p:nvPr/>
        </p:nvSpPr>
        <p:spPr bwMode="auto">
          <a:xfrm>
            <a:off x="2586038" y="4625975"/>
            <a:ext cx="3944937" cy="366713"/>
          </a:xfrm>
          <a:prstGeom prst="flowChartAlternateProcess">
            <a:avLst/>
          </a:prstGeom>
          <a:solidFill>
            <a:srgbClr val="FFFFFF"/>
          </a:solidFill>
          <a:ln w="9525">
            <a:solidFill>
              <a:schemeClr val="tx1"/>
            </a:solidFill>
            <a:miter lim="800000"/>
            <a:headEnd/>
            <a:tailEnd/>
          </a:ln>
        </p:spPr>
        <p:txBody>
          <a:bodyPr/>
          <a:lstStyle/>
          <a:p>
            <a:r>
              <a:rPr kumimoji="1" lang="zh-CN" altLang="en-US" b="1">
                <a:latin typeface="华文仿宋" pitchFamily="2" charset="-122"/>
                <a:ea typeface="华文仿宋" pitchFamily="2" charset="-122"/>
              </a:rPr>
              <a:t>标注放弃</a:t>
            </a:r>
            <a:r>
              <a:rPr kumimoji="1" lang="en-US" altLang="zh-CN" b="1">
                <a:latin typeface="华文仿宋" pitchFamily="2" charset="-122"/>
                <a:ea typeface="华文仿宋" pitchFamily="2" charset="-122"/>
              </a:rPr>
              <a:t>/</a:t>
            </a:r>
            <a:r>
              <a:rPr kumimoji="1" lang="zh-CN" altLang="en-US" b="1">
                <a:latin typeface="华文仿宋" pitchFamily="2" charset="-122"/>
                <a:ea typeface="华文仿宋" pitchFamily="2" charset="-122"/>
              </a:rPr>
              <a:t>保留</a:t>
            </a:r>
            <a:r>
              <a:rPr kumimoji="1" lang="en-US" altLang="zh-CN" b="1">
                <a:latin typeface="华文仿宋" pitchFamily="2" charset="-122"/>
                <a:ea typeface="华文仿宋" pitchFamily="2" charset="-122"/>
              </a:rPr>
              <a:t>/</a:t>
            </a:r>
            <a:r>
              <a:rPr kumimoji="1" lang="zh-CN" altLang="en-US" b="1">
                <a:latin typeface="华文仿宋" pitchFamily="2" charset="-122"/>
                <a:ea typeface="华文仿宋" pitchFamily="2" charset="-122"/>
              </a:rPr>
              <a:t>取消入学资格的学生</a:t>
            </a:r>
          </a:p>
        </p:txBody>
      </p:sp>
      <p:sp>
        <p:nvSpPr>
          <p:cNvPr id="517131" name="AutoShape 11"/>
          <p:cNvSpPr>
            <a:spLocks noChangeArrowheads="1"/>
          </p:cNvSpPr>
          <p:nvPr/>
        </p:nvSpPr>
        <p:spPr bwMode="auto">
          <a:xfrm>
            <a:off x="2579688" y="5405438"/>
            <a:ext cx="3944937" cy="366712"/>
          </a:xfrm>
          <a:prstGeom prst="flowChartProcess">
            <a:avLst/>
          </a:prstGeom>
          <a:solidFill>
            <a:srgbClr val="FFFFFF"/>
          </a:solidFill>
          <a:ln w="9525">
            <a:solidFill>
              <a:schemeClr val="tx1"/>
            </a:solidFill>
            <a:miter lim="800000"/>
            <a:headEnd/>
            <a:tailEnd/>
          </a:ln>
        </p:spPr>
        <p:txBody>
          <a:bodyPr/>
          <a:lstStyle/>
          <a:p>
            <a:pPr marL="457200" indent="-457200"/>
            <a:r>
              <a:rPr kumimoji="1" lang="zh-CN" altLang="en-US" b="1" dirty="0">
                <a:latin typeface="Courier New" pitchFamily="49" charset="0"/>
                <a:ea typeface="华文仿宋" pitchFamily="2" charset="-122"/>
              </a:rPr>
              <a:t>关注工作进度</a:t>
            </a:r>
            <a:r>
              <a:rPr kumimoji="1" lang="zh-CN" altLang="en-US" b="1" dirty="0">
                <a:solidFill>
                  <a:srgbClr val="0000FF"/>
                </a:solidFill>
                <a:latin typeface="Courier New" pitchFamily="49" charset="0"/>
                <a:ea typeface="华文仿宋" pitchFamily="2" charset="-122"/>
              </a:rPr>
              <a:t>（实时刷新）</a:t>
            </a:r>
          </a:p>
        </p:txBody>
      </p:sp>
      <p:sp>
        <p:nvSpPr>
          <p:cNvPr id="517132" name="AutoShape 12"/>
          <p:cNvSpPr>
            <a:spLocks noChangeArrowheads="1"/>
          </p:cNvSpPr>
          <p:nvPr/>
        </p:nvSpPr>
        <p:spPr bwMode="auto">
          <a:xfrm>
            <a:off x="519113" y="3400425"/>
            <a:ext cx="1503362" cy="368300"/>
          </a:xfrm>
          <a:prstGeom prst="flowChartProcess">
            <a:avLst/>
          </a:prstGeom>
          <a:solidFill>
            <a:srgbClr val="FFFFFF"/>
          </a:solidFill>
          <a:ln w="9525">
            <a:solidFill>
              <a:schemeClr val="tx1"/>
            </a:solidFill>
            <a:miter lim="800000"/>
            <a:headEnd/>
            <a:tailEnd/>
          </a:ln>
        </p:spPr>
        <p:txBody>
          <a:bodyPr/>
          <a:lstStyle/>
          <a:p>
            <a:r>
              <a:rPr kumimoji="1" lang="zh-CN" altLang="en-US" b="1">
                <a:latin typeface="华文仿宋" pitchFamily="2" charset="-122"/>
                <a:ea typeface="华文仿宋" pitchFamily="2" charset="-122"/>
              </a:rPr>
              <a:t>解决问题</a:t>
            </a:r>
          </a:p>
        </p:txBody>
      </p:sp>
      <p:sp>
        <p:nvSpPr>
          <p:cNvPr id="517134" name="AutoShape 14"/>
          <p:cNvSpPr>
            <a:spLocks noChangeArrowheads="1"/>
          </p:cNvSpPr>
          <p:nvPr/>
        </p:nvSpPr>
        <p:spPr bwMode="auto">
          <a:xfrm>
            <a:off x="4276725" y="1806575"/>
            <a:ext cx="563563" cy="368300"/>
          </a:xfrm>
          <a:prstGeom prst="downArrow">
            <a:avLst>
              <a:gd name="adj1" fmla="val 50000"/>
              <a:gd name="adj2" fmla="val 25000"/>
            </a:avLst>
          </a:prstGeom>
          <a:solidFill>
            <a:srgbClr val="FFFFFF"/>
          </a:solidFill>
          <a:ln w="9525">
            <a:solidFill>
              <a:schemeClr val="tx1"/>
            </a:solidFill>
            <a:miter lim="800000"/>
            <a:headEnd/>
            <a:tailEnd/>
          </a:ln>
        </p:spPr>
        <p:txBody>
          <a:bodyPr/>
          <a:lstStyle/>
          <a:p>
            <a:endParaRPr lang="zh-CN" altLang="en-US"/>
          </a:p>
        </p:txBody>
      </p:sp>
      <p:sp>
        <p:nvSpPr>
          <p:cNvPr id="517135" name="AutoShape 15"/>
          <p:cNvSpPr>
            <a:spLocks noChangeArrowheads="1"/>
          </p:cNvSpPr>
          <p:nvPr/>
        </p:nvSpPr>
        <p:spPr bwMode="auto">
          <a:xfrm>
            <a:off x="4276725" y="2541588"/>
            <a:ext cx="563563" cy="368300"/>
          </a:xfrm>
          <a:prstGeom prst="downArrow">
            <a:avLst>
              <a:gd name="adj1" fmla="val 50000"/>
              <a:gd name="adj2" fmla="val 25000"/>
            </a:avLst>
          </a:prstGeom>
          <a:solidFill>
            <a:srgbClr val="FFFFFF"/>
          </a:solidFill>
          <a:ln w="9525">
            <a:solidFill>
              <a:schemeClr val="tx1"/>
            </a:solidFill>
            <a:miter lim="800000"/>
            <a:headEnd/>
            <a:tailEnd/>
          </a:ln>
        </p:spPr>
        <p:txBody>
          <a:bodyPr/>
          <a:lstStyle/>
          <a:p>
            <a:endParaRPr lang="zh-CN" altLang="en-US"/>
          </a:p>
        </p:txBody>
      </p:sp>
      <p:sp>
        <p:nvSpPr>
          <p:cNvPr id="517136" name="AutoShape 16"/>
          <p:cNvSpPr>
            <a:spLocks noChangeArrowheads="1"/>
          </p:cNvSpPr>
          <p:nvPr/>
        </p:nvSpPr>
        <p:spPr bwMode="auto">
          <a:xfrm>
            <a:off x="4276725" y="3278188"/>
            <a:ext cx="563563" cy="366712"/>
          </a:xfrm>
          <a:prstGeom prst="downArrow">
            <a:avLst>
              <a:gd name="adj1" fmla="val 50000"/>
              <a:gd name="adj2" fmla="val 25000"/>
            </a:avLst>
          </a:prstGeom>
          <a:solidFill>
            <a:srgbClr val="FFFFFF"/>
          </a:solidFill>
          <a:ln w="9525">
            <a:solidFill>
              <a:schemeClr val="tx1"/>
            </a:solidFill>
            <a:miter lim="800000"/>
            <a:headEnd/>
            <a:tailEnd/>
          </a:ln>
        </p:spPr>
        <p:txBody>
          <a:bodyPr/>
          <a:lstStyle/>
          <a:p>
            <a:endParaRPr lang="zh-CN" altLang="en-US"/>
          </a:p>
        </p:txBody>
      </p:sp>
      <p:sp>
        <p:nvSpPr>
          <p:cNvPr id="517137" name="AutoShape 17"/>
          <p:cNvSpPr>
            <a:spLocks noChangeArrowheads="1"/>
          </p:cNvSpPr>
          <p:nvPr/>
        </p:nvSpPr>
        <p:spPr bwMode="auto">
          <a:xfrm>
            <a:off x="4276725" y="4259263"/>
            <a:ext cx="563563" cy="366712"/>
          </a:xfrm>
          <a:prstGeom prst="downArrow">
            <a:avLst>
              <a:gd name="adj1" fmla="val 50000"/>
              <a:gd name="adj2" fmla="val 25000"/>
            </a:avLst>
          </a:prstGeom>
          <a:solidFill>
            <a:srgbClr val="FFFFFF"/>
          </a:solidFill>
          <a:ln w="9525">
            <a:solidFill>
              <a:schemeClr val="tx1"/>
            </a:solidFill>
            <a:miter lim="800000"/>
            <a:headEnd/>
            <a:tailEnd/>
          </a:ln>
        </p:spPr>
        <p:txBody>
          <a:bodyPr/>
          <a:lstStyle/>
          <a:p>
            <a:endParaRPr lang="zh-CN" altLang="en-US"/>
          </a:p>
        </p:txBody>
      </p:sp>
      <p:sp>
        <p:nvSpPr>
          <p:cNvPr id="517138" name="AutoShape 18"/>
          <p:cNvSpPr>
            <a:spLocks noChangeArrowheads="1"/>
          </p:cNvSpPr>
          <p:nvPr/>
        </p:nvSpPr>
        <p:spPr bwMode="auto">
          <a:xfrm>
            <a:off x="4276725" y="4994275"/>
            <a:ext cx="563563" cy="368300"/>
          </a:xfrm>
          <a:prstGeom prst="downArrow">
            <a:avLst>
              <a:gd name="adj1" fmla="val 50000"/>
              <a:gd name="adj2" fmla="val 25000"/>
            </a:avLst>
          </a:prstGeom>
          <a:solidFill>
            <a:srgbClr val="FFFFFF"/>
          </a:solidFill>
          <a:ln w="9525">
            <a:solidFill>
              <a:schemeClr val="tx1"/>
            </a:solidFill>
            <a:miter lim="800000"/>
            <a:headEnd/>
            <a:tailEnd/>
          </a:ln>
        </p:spPr>
        <p:txBody>
          <a:bodyPr/>
          <a:lstStyle/>
          <a:p>
            <a:endParaRPr lang="zh-CN" altLang="en-US"/>
          </a:p>
        </p:txBody>
      </p:sp>
      <p:cxnSp>
        <p:nvCxnSpPr>
          <p:cNvPr id="517142" name="AutoShape 22"/>
          <p:cNvCxnSpPr>
            <a:cxnSpLocks noChangeShapeType="1"/>
            <a:stCxn id="517128" idx="1"/>
            <a:endCxn id="517132" idx="2"/>
          </p:cNvCxnSpPr>
          <p:nvPr/>
        </p:nvCxnSpPr>
        <p:spPr bwMode="auto">
          <a:xfrm rot="10800000">
            <a:off x="1271588" y="3768725"/>
            <a:ext cx="1314450" cy="184150"/>
          </a:xfrm>
          <a:prstGeom prst="bentConnector2">
            <a:avLst/>
          </a:prstGeom>
          <a:noFill/>
          <a:ln w="38100">
            <a:solidFill>
              <a:schemeClr val="tx1"/>
            </a:solidFill>
            <a:miter lim="800000"/>
            <a:headEnd/>
            <a:tailEnd type="triangle" w="med" len="med"/>
          </a:ln>
        </p:spPr>
      </p:cxnSp>
      <p:cxnSp>
        <p:nvCxnSpPr>
          <p:cNvPr id="517143" name="AutoShape 23"/>
          <p:cNvCxnSpPr>
            <a:cxnSpLocks noChangeShapeType="1"/>
            <a:stCxn id="517132" idx="0"/>
            <a:endCxn id="517127" idx="1"/>
          </p:cNvCxnSpPr>
          <p:nvPr/>
        </p:nvCxnSpPr>
        <p:spPr bwMode="auto">
          <a:xfrm rot="16200000">
            <a:off x="1775619" y="2590007"/>
            <a:ext cx="306387" cy="1314450"/>
          </a:xfrm>
          <a:prstGeom prst="bentConnector2">
            <a:avLst/>
          </a:prstGeom>
          <a:noFill/>
          <a:ln w="38100">
            <a:solidFill>
              <a:schemeClr val="tx1"/>
            </a:solidFill>
            <a:miter lim="800000"/>
            <a:headEnd/>
            <a:tailEnd type="triangle" w="med" len="med"/>
          </a:ln>
        </p:spPr>
      </p:cxnSp>
      <p:sp>
        <p:nvSpPr>
          <p:cNvPr id="517144" name="Text Box 24"/>
          <p:cNvSpPr txBox="1">
            <a:spLocks noChangeArrowheads="1"/>
          </p:cNvSpPr>
          <p:nvPr/>
        </p:nvSpPr>
        <p:spPr bwMode="auto">
          <a:xfrm>
            <a:off x="4840288" y="4259263"/>
            <a:ext cx="965200" cy="366712"/>
          </a:xfrm>
          <a:prstGeom prst="rect">
            <a:avLst/>
          </a:prstGeom>
          <a:noFill/>
          <a:ln w="9525" algn="ctr">
            <a:noFill/>
            <a:miter lim="800000"/>
            <a:headEnd/>
            <a:tailEnd/>
          </a:ln>
          <a:effectLst/>
        </p:spPr>
        <p:txBody>
          <a:bodyPr/>
          <a:lstStyle/>
          <a:p>
            <a:pPr algn="just"/>
            <a:r>
              <a:rPr kumimoji="1" lang="en-US" altLang="zh-CN" b="1">
                <a:ea typeface="华文仿宋" pitchFamily="2" charset="-122"/>
              </a:rPr>
              <a:t>Yes</a:t>
            </a:r>
          </a:p>
        </p:txBody>
      </p:sp>
      <p:sp>
        <p:nvSpPr>
          <p:cNvPr id="517145" name="Text Box 25"/>
          <p:cNvSpPr txBox="1">
            <a:spLocks noChangeArrowheads="1"/>
          </p:cNvSpPr>
          <p:nvPr/>
        </p:nvSpPr>
        <p:spPr bwMode="auto">
          <a:xfrm>
            <a:off x="1646238" y="4013200"/>
            <a:ext cx="563562" cy="368300"/>
          </a:xfrm>
          <a:prstGeom prst="rect">
            <a:avLst/>
          </a:prstGeom>
          <a:noFill/>
          <a:ln w="9525" algn="ctr">
            <a:noFill/>
            <a:miter lim="800000"/>
            <a:headEnd/>
            <a:tailEnd/>
          </a:ln>
          <a:effectLst/>
        </p:spPr>
        <p:txBody>
          <a:bodyPr/>
          <a:lstStyle/>
          <a:p>
            <a:pPr algn="just"/>
            <a:r>
              <a:rPr kumimoji="1" lang="en-US" altLang="zh-CN" b="1">
                <a:ea typeface="华文仿宋" pitchFamily="2" charset="-122"/>
              </a:rPr>
              <a:t>No</a:t>
            </a:r>
          </a:p>
        </p:txBody>
      </p:sp>
      <p:sp>
        <p:nvSpPr>
          <p:cNvPr id="517146" name="AutoShape 26"/>
          <p:cNvSpPr>
            <a:spLocks/>
          </p:cNvSpPr>
          <p:nvPr/>
        </p:nvSpPr>
        <p:spPr bwMode="auto">
          <a:xfrm>
            <a:off x="6907213" y="1463675"/>
            <a:ext cx="376237" cy="1101725"/>
          </a:xfrm>
          <a:prstGeom prst="rightBrace">
            <a:avLst>
              <a:gd name="adj1" fmla="val 24402"/>
              <a:gd name="adj2" fmla="val 50000"/>
            </a:avLst>
          </a:prstGeom>
          <a:noFill/>
          <a:ln w="38100">
            <a:solidFill>
              <a:schemeClr val="tx1"/>
            </a:solidFill>
            <a:round/>
            <a:headEnd/>
            <a:tailEnd/>
          </a:ln>
        </p:spPr>
        <p:txBody>
          <a:bodyPr/>
          <a:lstStyle/>
          <a:p>
            <a:endParaRPr lang="zh-CN" altLang="en-US"/>
          </a:p>
        </p:txBody>
      </p:sp>
      <p:sp>
        <p:nvSpPr>
          <p:cNvPr id="517147" name="AutoShape 27"/>
          <p:cNvSpPr>
            <a:spLocks/>
          </p:cNvSpPr>
          <p:nvPr/>
        </p:nvSpPr>
        <p:spPr bwMode="auto">
          <a:xfrm>
            <a:off x="6907213" y="2708275"/>
            <a:ext cx="376237" cy="3071813"/>
          </a:xfrm>
          <a:prstGeom prst="rightBrace">
            <a:avLst>
              <a:gd name="adj1" fmla="val 68038"/>
              <a:gd name="adj2" fmla="val 50000"/>
            </a:avLst>
          </a:prstGeom>
          <a:noFill/>
          <a:ln w="38100">
            <a:solidFill>
              <a:schemeClr val="tx1"/>
            </a:solidFill>
            <a:round/>
            <a:headEnd/>
            <a:tailEnd/>
          </a:ln>
        </p:spPr>
        <p:txBody>
          <a:bodyPr/>
          <a:lstStyle/>
          <a:p>
            <a:endParaRPr lang="zh-CN" altLang="en-US"/>
          </a:p>
        </p:txBody>
      </p:sp>
      <p:sp>
        <p:nvSpPr>
          <p:cNvPr id="517148" name="Text Box 28"/>
          <p:cNvSpPr txBox="1">
            <a:spLocks noChangeArrowheads="1"/>
          </p:cNvSpPr>
          <p:nvPr/>
        </p:nvSpPr>
        <p:spPr bwMode="auto">
          <a:xfrm>
            <a:off x="7283450" y="1817688"/>
            <a:ext cx="1114425" cy="366712"/>
          </a:xfrm>
          <a:prstGeom prst="rect">
            <a:avLst/>
          </a:prstGeom>
          <a:noFill/>
          <a:ln w="9525" algn="ctr">
            <a:noFill/>
            <a:miter lim="800000"/>
            <a:headEnd/>
            <a:tailEnd/>
          </a:ln>
          <a:effectLst/>
        </p:spPr>
        <p:txBody>
          <a:bodyPr/>
          <a:lstStyle/>
          <a:p>
            <a:pPr algn="just"/>
            <a:r>
              <a:rPr kumimoji="1" lang="zh-CN" altLang="en-US" b="1">
                <a:latin typeface="华文仿宋" pitchFamily="2" charset="-122"/>
                <a:ea typeface="华文仿宋" pitchFamily="2" charset="-122"/>
              </a:rPr>
              <a:t>线下操作</a:t>
            </a:r>
          </a:p>
        </p:txBody>
      </p:sp>
      <p:sp>
        <p:nvSpPr>
          <p:cNvPr id="517149" name="Text Box 29"/>
          <p:cNvSpPr txBox="1">
            <a:spLocks noChangeArrowheads="1"/>
          </p:cNvSpPr>
          <p:nvPr/>
        </p:nvSpPr>
        <p:spPr bwMode="auto">
          <a:xfrm>
            <a:off x="7316788" y="4052888"/>
            <a:ext cx="1152525" cy="366712"/>
          </a:xfrm>
          <a:prstGeom prst="rect">
            <a:avLst/>
          </a:prstGeom>
          <a:noFill/>
          <a:ln w="9525" algn="ctr">
            <a:noFill/>
            <a:miter lim="800000"/>
            <a:headEnd/>
            <a:tailEnd/>
          </a:ln>
          <a:effectLst/>
        </p:spPr>
        <p:txBody>
          <a:bodyPr/>
          <a:lstStyle/>
          <a:p>
            <a:pPr algn="just"/>
            <a:r>
              <a:rPr kumimoji="1" lang="zh-CN" altLang="en-US" b="1">
                <a:latin typeface="华文仿宋" pitchFamily="2" charset="-122"/>
                <a:ea typeface="华文仿宋" pitchFamily="2" charset="-122"/>
              </a:rPr>
              <a:t>在线操作</a:t>
            </a:r>
          </a:p>
        </p:txBody>
      </p:sp>
      <p:sp>
        <p:nvSpPr>
          <p:cNvPr id="517153" name="Rectangle 33"/>
          <p:cNvSpPr>
            <a:spLocks noGrp="1" noChangeArrowheads="1"/>
          </p:cNvSpPr>
          <p:nvPr>
            <p:ph type="title"/>
          </p:nvPr>
        </p:nvSpPr>
        <p:spPr>
          <a:xfrm>
            <a:off x="255588" y="115888"/>
            <a:ext cx="7772400" cy="64881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工作</a:t>
            </a:r>
            <a:r>
              <a:rPr lang="zh-CN" altLang="en-US" sz="2400" b="1" dirty="0" smtClean="0">
                <a:solidFill>
                  <a:schemeClr val="bg1"/>
                </a:solidFill>
                <a:latin typeface="微软雅黑" pitchFamily="34" charset="-122"/>
                <a:ea typeface="微软雅黑" pitchFamily="34" charset="-122"/>
              </a:rPr>
              <a:t>流程</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noGrp="1"/>
          </p:cNvGraphicFramePr>
          <p:nvPr>
            <p:ph/>
            <p:extLst>
              <p:ext uri="{D42A27DB-BD31-4B8C-83A1-F6EECF244321}">
                <p14:modId xmlns:p14="http://schemas.microsoft.com/office/powerpoint/2010/main" val="222819330"/>
              </p:ext>
            </p:extLst>
          </p:nvPr>
        </p:nvGraphicFramePr>
        <p:xfrm>
          <a:off x="428596" y="1003100"/>
          <a:ext cx="8258203" cy="5810276"/>
        </p:xfrm>
        <a:graphic>
          <a:graphicData uri="http://schemas.openxmlformats.org/drawingml/2006/table">
            <a:tbl>
              <a:tblPr/>
              <a:tblGrid>
                <a:gridCol w="605624"/>
                <a:gridCol w="973709"/>
                <a:gridCol w="695599"/>
                <a:gridCol w="1338523"/>
                <a:gridCol w="605624"/>
                <a:gridCol w="4039124"/>
              </a:tblGrid>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序号</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字段名</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长度</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字段含义</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必填</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说明</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KSH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考生号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与录取数据保持一致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学号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据实填写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姓名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与录取数据保持一致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性别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与录取数据保持一致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CSRQ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出生日期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与录取数据保持一致</a:t>
                      </a:r>
                      <a:endPar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SFZH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身份证号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defRPr/>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ZZMM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政治面貌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defRPr/>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MZ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民族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ZYDM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专业代码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ZYMC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专业名称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FY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分院</a:t>
                      </a:r>
                      <a:r>
                        <a:rPr kumimoji="0" lang="en-US" altLang="zh-CN" sz="1400" b="0" i="0" u="none" strike="noStrike" cap="none" normalizeH="0" baseline="0" smtClean="0">
                          <a:ln>
                            <a:noFill/>
                          </a:ln>
                          <a:solidFill>
                            <a:schemeClr val="tx1"/>
                          </a:solidFill>
                          <a:effectLst/>
                          <a:latin typeface="+mj-lt"/>
                          <a:ea typeface="宋体" pitchFamily="2" charset="-122"/>
                          <a:cs typeface="Times New Roman" pitchFamily="18" charset="0"/>
                        </a:rPr>
                        <a:t>(</a:t>
                      </a: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校</a:t>
                      </a:r>
                      <a:r>
                        <a:rPr kumimoji="0" lang="en-US" altLang="zh-CN" sz="1400" b="0" i="0" u="none" strike="noStrike" cap="none" normalizeH="0" baseline="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据实填写</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XSH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据实填写</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BH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班号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据实填写</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层次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XXXS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学习形式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学制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与录取数据保持一致</a:t>
                      </a:r>
                      <a:endParaRPr kumimoji="0" lang="en-US" altLang="zh-CN"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RXRQ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入学日期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新生的实际报到入学日期，如</a:t>
                      </a: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”20100901”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YJBYRQ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宋体" pitchFamily="2" charset="-122"/>
                          <a:cs typeface="Arial" charset="0"/>
                        </a:rPr>
                        <a:t>C(8)</a:t>
                      </a:r>
                      <a:endParaRPr kumimoji="0" lang="en-US" altLang="zh-CN"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预计毕业日期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宋体" pitchFamily="2" charset="-122"/>
                          <a:cs typeface="Times New Roman" pitchFamily="18" charset="0"/>
                        </a:rPr>
                        <a:t>√</a:t>
                      </a:r>
                      <a:endPar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预计该生毕业离校的日期，如</a:t>
                      </a: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”20140701”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bl>
          </a:graphicData>
        </a:graphic>
      </p:graphicFrame>
      <p:sp>
        <p:nvSpPr>
          <p:cNvPr id="8" name="Rectangle 33"/>
          <p:cNvSpPr txBox="1">
            <a:spLocks noChangeArrowheads="1"/>
          </p:cNvSpPr>
          <p:nvPr/>
        </p:nvSpPr>
        <p:spPr bwMode="auto">
          <a:xfrm>
            <a:off x="255588" y="116632"/>
            <a:ext cx="7772400"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4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学籍注册</a:t>
            </a:r>
            <a:r>
              <a:rPr kumimoji="0" lang="en-US" altLang="zh-CN"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_</a:t>
            </a:r>
            <a:r>
              <a:rPr kumimoji="0" lang="zh-CN" altLang="en-US"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标准表结构</a:t>
            </a:r>
            <a:endParaRPr kumimoji="0" lang="zh-CN" altLang="en-US" sz="24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19</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标准表结构补充说明</a:t>
            </a:r>
            <a:endParaRPr lang="zh-CN" altLang="en-US" sz="2400" b="1" dirty="0">
              <a:solidFill>
                <a:schemeClr val="bg1"/>
              </a:solidFill>
              <a:latin typeface="微软雅黑" pitchFamily="34" charset="-122"/>
              <a:ea typeface="微软雅黑" pitchFamily="34" charset="-122"/>
            </a:endParaRPr>
          </a:p>
        </p:txBody>
      </p:sp>
      <p:sp>
        <p:nvSpPr>
          <p:cNvPr id="781315" name="Rectangle 3"/>
          <p:cNvSpPr>
            <a:spLocks noGrp="1" noChangeArrowheads="1"/>
          </p:cNvSpPr>
          <p:nvPr>
            <p:ph type="body" idx="1"/>
          </p:nvPr>
        </p:nvSpPr>
        <p:spPr>
          <a:xfrm>
            <a:off x="250825" y="1276350"/>
            <a:ext cx="8607456" cy="2080642"/>
          </a:xfrm>
          <a:noFill/>
          <a:ln/>
        </p:spPr>
        <p:txBody>
          <a:bodyPr/>
          <a:lstStyle/>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学号</a:t>
            </a:r>
            <a:r>
              <a:rPr lang="zh-CN" altLang="en-US" sz="2000" b="1" dirty="0" smtClean="0">
                <a:latin typeface="华文仿宋" pitchFamily="2" charset="-122"/>
                <a:ea typeface="华文仿宋" pitchFamily="2" charset="-122"/>
              </a:rPr>
              <a:t>：从</a:t>
            </a:r>
            <a:r>
              <a:rPr lang="en-US" altLang="zh-CN" sz="2000" b="1" dirty="0" smtClean="0">
                <a:latin typeface="华文仿宋" pitchFamily="2" charset="-122"/>
                <a:ea typeface="华文仿宋" pitchFamily="2" charset="-122"/>
              </a:rPr>
              <a:t>2013</a:t>
            </a:r>
            <a:r>
              <a:rPr lang="zh-CN" altLang="en-US" sz="2000" b="1" dirty="0" smtClean="0">
                <a:latin typeface="华文仿宋" pitchFamily="2" charset="-122"/>
                <a:ea typeface="华文仿宋" pitchFamily="2" charset="-122"/>
              </a:rPr>
              <a:t>年秋季新生学籍注册开始，学号必填。</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专业</a:t>
            </a:r>
            <a:r>
              <a:rPr lang="zh-CN" altLang="en-US" sz="2000" b="1" dirty="0" smtClean="0">
                <a:latin typeface="华文仿宋" pitchFamily="2" charset="-122"/>
                <a:ea typeface="华文仿宋" pitchFamily="2" charset="-122"/>
              </a:rPr>
              <a:t>：新生学籍注册环节专业必须以录取数据为准。</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预计</a:t>
            </a:r>
            <a:r>
              <a:rPr lang="zh-CN" altLang="en-US" sz="2000" b="1" dirty="0">
                <a:solidFill>
                  <a:srgbClr val="0000FF"/>
                </a:solidFill>
                <a:latin typeface="微软雅黑" pitchFamily="34" charset="-122"/>
                <a:ea typeface="微软雅黑" pitchFamily="34" charset="-122"/>
              </a:rPr>
              <a:t>毕业日期</a:t>
            </a:r>
            <a:r>
              <a:rPr lang="zh-CN" altLang="en-US" sz="2000" b="1" dirty="0" smtClean="0">
                <a:latin typeface="华文仿宋" pitchFamily="2" charset="-122"/>
                <a:ea typeface="华文仿宋" pitchFamily="2" charset="-122"/>
              </a:rPr>
              <a:t>：</a:t>
            </a:r>
            <a:endParaRPr lang="en-US" altLang="zh-CN" sz="2000" b="1" dirty="0" smtClean="0">
              <a:latin typeface="华文仿宋" pitchFamily="2" charset="-122"/>
              <a:ea typeface="华文仿宋"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65947967"/>
              </p:ext>
            </p:extLst>
          </p:nvPr>
        </p:nvGraphicFramePr>
        <p:xfrm>
          <a:off x="899592" y="3501008"/>
          <a:ext cx="7403466" cy="2077432"/>
        </p:xfrm>
        <a:graphic>
          <a:graphicData uri="http://schemas.openxmlformats.org/drawingml/2006/table">
            <a:tbl>
              <a:tblPr firstRow="1" bandRow="1">
                <a:tableStyleId>{5940675A-B579-460E-94D1-54222C63F5DA}</a:tableStyleId>
              </a:tblPr>
              <a:tblGrid>
                <a:gridCol w="2537143"/>
                <a:gridCol w="2786380"/>
                <a:gridCol w="2079943"/>
              </a:tblGrid>
              <a:tr h="648072">
                <a:tc>
                  <a:txBody>
                    <a:bodyPr/>
                    <a:lstStyle/>
                    <a:p>
                      <a:pPr algn="ctr"/>
                      <a:r>
                        <a:rPr lang="zh-CN" altLang="en-US" b="1" dirty="0" smtClean="0">
                          <a:latin typeface="微软雅黑" panose="020B0503020204020204" pitchFamily="34" charset="-122"/>
                          <a:ea typeface="微软雅黑" panose="020B0503020204020204" pitchFamily="34" charset="-122"/>
                        </a:rPr>
                        <a:t>学历类别</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smtClean="0">
                          <a:latin typeface="微软雅黑" panose="020B0503020204020204" pitchFamily="34" charset="-122"/>
                          <a:ea typeface="微软雅黑" panose="020B0503020204020204" pitchFamily="34" charset="-122"/>
                        </a:rPr>
                        <a:t>维护方式</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smtClean="0">
                          <a:latin typeface="微软雅黑" panose="020B0503020204020204" pitchFamily="34" charset="-122"/>
                          <a:ea typeface="微软雅黑" panose="020B0503020204020204" pitchFamily="34" charset="-122"/>
                        </a:rPr>
                        <a:t>是否影响学历注册</a:t>
                      </a:r>
                      <a:endParaRPr lang="zh-CN" altLang="en-US" b="1" dirty="0">
                        <a:latin typeface="微软雅黑" panose="020B0503020204020204" pitchFamily="34" charset="-122"/>
                        <a:ea typeface="微软雅黑" panose="020B0503020204020204" pitchFamily="34" charset="-122"/>
                      </a:endParaRPr>
                    </a:p>
                  </a:txBody>
                  <a:tcPr anchor="ctr"/>
                </a:tc>
              </a:tr>
              <a:tr h="370840">
                <a:tc>
                  <a:txBody>
                    <a:bodyPr/>
                    <a:lstStyle/>
                    <a:p>
                      <a:pPr algn="l"/>
                      <a:r>
                        <a:rPr lang="zh-CN" altLang="en-US" sz="1800" b="1" kern="1200" dirty="0" smtClean="0">
                          <a:solidFill>
                            <a:schemeClr val="tx1"/>
                          </a:solidFill>
                          <a:latin typeface="微软雅黑" panose="020B0503020204020204" pitchFamily="34" charset="-122"/>
                          <a:ea typeface="微软雅黑" panose="020B0503020204020204" pitchFamily="34" charset="-122"/>
                          <a:cs typeface="+mn-cs"/>
                        </a:rPr>
                        <a:t>研究生、普通本专科</a:t>
                      </a:r>
                      <a:endParaRPr lang="zh-CN" altLang="en-US" sz="1800" b="1"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2000" b="1" dirty="0" smtClean="0">
                          <a:solidFill>
                            <a:schemeClr val="tx1"/>
                          </a:solidFill>
                          <a:latin typeface="华文仿宋" pitchFamily="2" charset="-122"/>
                          <a:ea typeface="华文仿宋" pitchFamily="2" charset="-122"/>
                          <a:cs typeface="+mn-cs"/>
                        </a:rPr>
                        <a:t>据实、动态维护</a:t>
                      </a:r>
                      <a:endParaRPr lang="zh-CN" altLang="en-US" sz="2000" b="1" dirty="0">
                        <a:solidFill>
                          <a:schemeClr val="tx1"/>
                        </a:solidFill>
                        <a:latin typeface="华文仿宋" pitchFamily="2" charset="-122"/>
                        <a:ea typeface="华文仿宋" pitchFamily="2" charset="-122"/>
                        <a:cs typeface="+mn-cs"/>
                      </a:endParaRPr>
                    </a:p>
                  </a:txBody>
                  <a:tcPr anchor="ctr"/>
                </a:tc>
                <a:tc>
                  <a:txBody>
                    <a:bodyPr/>
                    <a:lstStyle/>
                    <a:p>
                      <a:pPr algn="ctr"/>
                      <a:r>
                        <a:rPr lang="zh-CN" altLang="en-US" sz="2000" b="1" dirty="0" smtClean="0">
                          <a:solidFill>
                            <a:schemeClr val="tx1"/>
                          </a:solidFill>
                          <a:latin typeface="华文仿宋" pitchFamily="2" charset="-122"/>
                          <a:ea typeface="华文仿宋" pitchFamily="2" charset="-122"/>
                          <a:cs typeface="+mn-cs"/>
                        </a:rPr>
                        <a:t>与实际毕业日期</a:t>
                      </a:r>
                      <a:endParaRPr lang="en-US" altLang="zh-CN" sz="2000" b="1" dirty="0" smtClean="0">
                        <a:solidFill>
                          <a:schemeClr val="tx1"/>
                        </a:solidFill>
                        <a:latin typeface="华文仿宋" pitchFamily="2" charset="-122"/>
                        <a:ea typeface="华文仿宋" pitchFamily="2" charset="-122"/>
                        <a:cs typeface="+mn-cs"/>
                      </a:endParaRPr>
                    </a:p>
                    <a:p>
                      <a:pPr algn="ctr"/>
                      <a:r>
                        <a:rPr lang="zh-CN" altLang="en-US" sz="2000" b="1" dirty="0" smtClean="0">
                          <a:solidFill>
                            <a:schemeClr val="tx1"/>
                          </a:solidFill>
                          <a:latin typeface="华文仿宋" pitchFamily="2" charset="-122"/>
                          <a:ea typeface="华文仿宋" pitchFamily="2" charset="-122"/>
                          <a:cs typeface="+mn-cs"/>
                        </a:rPr>
                        <a:t>年月一致</a:t>
                      </a:r>
                      <a:endParaRPr lang="zh-CN" altLang="en-US" sz="2000" b="1" dirty="0">
                        <a:solidFill>
                          <a:schemeClr val="tx1"/>
                        </a:solidFill>
                        <a:latin typeface="华文仿宋" pitchFamily="2" charset="-122"/>
                        <a:ea typeface="华文仿宋" pitchFamily="2" charset="-122"/>
                        <a:cs typeface="+mn-cs"/>
                      </a:endParaRPr>
                    </a:p>
                  </a:txBody>
                  <a:tcPr anchor="ctr"/>
                </a:tc>
              </a:tr>
              <a:tr h="728320">
                <a:tc>
                  <a:txBody>
                    <a:bodyPr/>
                    <a:lstStyle/>
                    <a:p>
                      <a:pPr algn="l"/>
                      <a:r>
                        <a:rPr lang="zh-CN" altLang="en-US" sz="1800" b="1" kern="1200" dirty="0" smtClean="0">
                          <a:solidFill>
                            <a:schemeClr val="tx1"/>
                          </a:solidFill>
                          <a:latin typeface="微软雅黑" panose="020B0503020204020204" pitchFamily="34" charset="-122"/>
                          <a:ea typeface="微软雅黑" panose="020B0503020204020204" pitchFamily="34" charset="-122"/>
                          <a:cs typeface="+mn-cs"/>
                        </a:rPr>
                        <a:t>成人、网络、开放教育</a:t>
                      </a:r>
                      <a:endParaRPr lang="zh-CN" altLang="en-US" sz="1800" b="1"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algn="ctr"/>
                      <a:r>
                        <a:rPr lang="zh-CN" altLang="en-US" sz="2000" b="1" dirty="0" smtClean="0">
                          <a:solidFill>
                            <a:schemeClr val="tx1"/>
                          </a:solidFill>
                          <a:latin typeface="华文仿宋" pitchFamily="2" charset="-122"/>
                          <a:ea typeface="华文仿宋" pitchFamily="2" charset="-122"/>
                          <a:cs typeface="+mn-cs"/>
                        </a:rPr>
                        <a:t>用入学日期和学制估算</a:t>
                      </a:r>
                      <a:endParaRPr lang="zh-CN" altLang="en-US" sz="2000" b="1" dirty="0">
                        <a:solidFill>
                          <a:schemeClr val="tx1"/>
                        </a:solidFill>
                        <a:latin typeface="华文仿宋" pitchFamily="2" charset="-122"/>
                        <a:ea typeface="华文仿宋" pitchFamily="2" charset="-122"/>
                        <a:cs typeface="+mn-cs"/>
                      </a:endParaRPr>
                    </a:p>
                  </a:txBody>
                  <a:tcPr anchor="ctr"/>
                </a:tc>
                <a:tc>
                  <a:txBody>
                    <a:bodyPr/>
                    <a:lstStyle/>
                    <a:p>
                      <a:pPr algn="ctr"/>
                      <a:r>
                        <a:rPr lang="zh-CN" altLang="en-US" sz="2000" b="1" dirty="0" smtClean="0">
                          <a:solidFill>
                            <a:schemeClr val="tx1"/>
                          </a:solidFill>
                          <a:latin typeface="华文仿宋" pitchFamily="2" charset="-122"/>
                          <a:ea typeface="华文仿宋" pitchFamily="2" charset="-122"/>
                          <a:cs typeface="+mn-cs"/>
                        </a:rPr>
                        <a:t>不影响</a:t>
                      </a:r>
                      <a:endParaRPr lang="zh-CN" altLang="en-US" sz="2000" b="1" dirty="0">
                        <a:solidFill>
                          <a:schemeClr val="tx1"/>
                        </a:solidFill>
                        <a:latin typeface="华文仿宋" pitchFamily="2" charset="-122"/>
                        <a:ea typeface="华文仿宋" pitchFamily="2" charset="-122"/>
                        <a:cs typeface="+mn-cs"/>
                      </a:endParaRPr>
                    </a:p>
                  </a:txBody>
                  <a:tcPr anchor="ctr"/>
                </a:tc>
              </a:tr>
            </a:tbl>
          </a:graphicData>
        </a:graphic>
      </p:graphicFrame>
      <p:sp>
        <p:nvSpPr>
          <p:cNvPr id="6" name="Rectangle 3"/>
          <p:cNvSpPr txBox="1">
            <a:spLocks noChangeArrowheads="1"/>
          </p:cNvSpPr>
          <p:nvPr/>
        </p:nvSpPr>
        <p:spPr bwMode="auto">
          <a:xfrm>
            <a:off x="827237" y="5733256"/>
            <a:ext cx="7705203"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a:lstStyle>
          <a:p>
            <a:pPr marL="0" indent="0" algn="ctr">
              <a:buNone/>
            </a:pPr>
            <a:r>
              <a:rPr lang="zh-CN" altLang="en-US" sz="2400" b="1" dirty="0">
                <a:solidFill>
                  <a:srgbClr val="0000FF"/>
                </a:solidFill>
                <a:latin typeface="微软雅黑" panose="020B0503020204020204" pitchFamily="34" charset="-122"/>
                <a:ea typeface="微软雅黑" panose="020B0503020204020204" pitchFamily="34" charset="-122"/>
              </a:rPr>
              <a:t>详</a:t>
            </a:r>
            <a:r>
              <a:rPr lang="zh-CN" altLang="en-US" sz="2400" b="1" dirty="0" smtClean="0">
                <a:solidFill>
                  <a:srgbClr val="0000FF"/>
                </a:solidFill>
                <a:latin typeface="微软雅黑" panose="020B0503020204020204" pitchFamily="34" charset="-122"/>
                <a:ea typeface="微软雅黑" panose="020B0503020204020204" pitchFamily="34" charset="-122"/>
              </a:rPr>
              <a:t>见 资料库</a:t>
            </a:r>
            <a:r>
              <a:rPr lang="zh-CN" altLang="en-US" sz="2400" b="1" dirty="0">
                <a:solidFill>
                  <a:srgbClr val="0000FF"/>
                </a:solidFill>
                <a:latin typeface="微软雅黑" panose="020B0503020204020204" pitchFamily="34" charset="-122"/>
                <a:ea typeface="微软雅黑" panose="020B0503020204020204" pitchFamily="34" charset="-122"/>
              </a:rPr>
              <a:t>“专题解读</a:t>
            </a:r>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预计毕业生名单精准化管理</a:t>
            </a:r>
            <a:r>
              <a:rPr lang="zh-CN" altLang="en-US" sz="2400" b="1" dirty="0" smtClean="0">
                <a:solidFill>
                  <a:srgbClr val="0000FF"/>
                </a:solidFill>
                <a:latin typeface="微软雅黑" panose="020B0503020204020204" pitchFamily="34" charset="-122"/>
                <a:ea typeface="微软雅黑" panose="020B0503020204020204" pitchFamily="34" charset="-122"/>
              </a:rPr>
              <a:t>”</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351A0563-D152-4EA5-86AF-0733326B739F}" type="slidenum">
              <a:rPr lang="en-US" altLang="zh-CN"/>
              <a:pPr/>
              <a:t>2</a:t>
            </a:fld>
            <a:endParaRPr lang="en-US" altLang="zh-CN"/>
          </a:p>
        </p:txBody>
      </p:sp>
      <p:sp>
        <p:nvSpPr>
          <p:cNvPr id="745474" name="Rectangle 2"/>
          <p:cNvSpPr>
            <a:spLocks noGrp="1" noRot="1" noChangeArrowheads="1"/>
          </p:cNvSpPr>
          <p:nvPr>
            <p:ph type="title"/>
          </p:nvPr>
        </p:nvSpPr>
        <p:spPr>
          <a:xfrm>
            <a:off x="327992" y="116632"/>
            <a:ext cx="7772400" cy="648072"/>
          </a:xfrm>
        </p:spPr>
        <p:txBody>
          <a:bodyPr/>
          <a:lstStyle/>
          <a:p>
            <a:pPr algn="l">
              <a:lnSpc>
                <a:spcPct val="120000"/>
              </a:lnSpc>
            </a:pPr>
            <a:r>
              <a:rPr lang="zh-CN" altLang="en-US" b="1" dirty="0">
                <a:solidFill>
                  <a:schemeClr val="bg1"/>
                </a:solidFill>
                <a:latin typeface="微软雅黑" pitchFamily="34" charset="-122"/>
                <a:ea typeface="微软雅黑" pitchFamily="34" charset="-122"/>
              </a:rPr>
              <a:t>工作</a:t>
            </a:r>
            <a:r>
              <a:rPr lang="zh-CN" altLang="en-US" b="1" dirty="0" smtClean="0">
                <a:solidFill>
                  <a:schemeClr val="bg1"/>
                </a:solidFill>
                <a:latin typeface="微软雅黑" pitchFamily="34" charset="-122"/>
                <a:ea typeface="微软雅黑" pitchFamily="34" charset="-122"/>
              </a:rPr>
              <a:t>定位</a:t>
            </a:r>
            <a:endParaRPr lang="zh-CN" altLang="en-US" b="1" dirty="0">
              <a:solidFill>
                <a:schemeClr val="bg1"/>
              </a:solidFill>
              <a:latin typeface="微软雅黑" pitchFamily="34" charset="-122"/>
              <a:ea typeface="微软雅黑" pitchFamily="34" charset="-122"/>
            </a:endParaRPr>
          </a:p>
        </p:txBody>
      </p:sp>
      <p:sp>
        <p:nvSpPr>
          <p:cNvPr id="745475" name="Rectangle 3"/>
          <p:cNvSpPr>
            <a:spLocks noGrp="1" noRot="1" noChangeArrowheads="1"/>
          </p:cNvSpPr>
          <p:nvPr>
            <p:ph type="body" idx="1"/>
          </p:nvPr>
        </p:nvSpPr>
        <p:spPr>
          <a:xfrm>
            <a:off x="395288" y="1341438"/>
            <a:ext cx="8353425" cy="4463826"/>
          </a:xfrm>
        </p:spPr>
        <p:txBody>
          <a:bodyPr/>
          <a:lstStyle/>
          <a:p>
            <a:pPr marL="609600" indent="-609600">
              <a:lnSpc>
                <a:spcPct val="200000"/>
              </a:lnSpc>
              <a:buFont typeface="Wingdings" pitchFamily="2" charset="2"/>
              <a:buChar char="Ø"/>
            </a:pPr>
            <a:r>
              <a:rPr lang="zh-CN" altLang="en-US" sz="2000" b="1" dirty="0" smtClean="0">
                <a:latin typeface="华文中宋" pitchFamily="2" charset="-122"/>
                <a:ea typeface="华文中宋" pitchFamily="2" charset="-122"/>
              </a:rPr>
              <a:t>介于招生、就业工作之间</a:t>
            </a:r>
          </a:p>
          <a:p>
            <a:pPr marL="609600" indent="-609600">
              <a:lnSpc>
                <a:spcPct val="200000"/>
              </a:lnSpc>
              <a:buFont typeface="Wingdings" pitchFamily="2" charset="2"/>
              <a:buChar char="Ø"/>
            </a:pPr>
            <a:r>
              <a:rPr lang="zh-CN" altLang="en-US" sz="2000" b="1" dirty="0" smtClean="0">
                <a:latin typeface="华文中宋" pitchFamily="2" charset="-122"/>
                <a:ea typeface="华文中宋" pitchFamily="2" charset="-122"/>
              </a:rPr>
              <a:t>规范</a:t>
            </a:r>
            <a:r>
              <a:rPr lang="zh-CN" altLang="en-US" sz="2000" b="1" dirty="0">
                <a:latin typeface="华文中宋" pitchFamily="2" charset="-122"/>
                <a:ea typeface="华文中宋" pitchFamily="2" charset="-122"/>
              </a:rPr>
              <a:t>高校办学行为、加强高校学生管理</a:t>
            </a:r>
          </a:p>
          <a:p>
            <a:pPr marL="609600" indent="-609600">
              <a:lnSpc>
                <a:spcPct val="200000"/>
              </a:lnSpc>
              <a:buFont typeface="Wingdings" pitchFamily="2" charset="2"/>
              <a:buChar char="Ø"/>
            </a:pPr>
            <a:r>
              <a:rPr lang="zh-CN" altLang="en-US" sz="2000" b="1" dirty="0">
                <a:latin typeface="华文中宋" pitchFamily="2" charset="-122"/>
                <a:ea typeface="华文中宋" pitchFamily="2" charset="-122"/>
              </a:rPr>
              <a:t>维护高等教育的公平、公正</a:t>
            </a:r>
          </a:p>
          <a:p>
            <a:pPr marL="609600" indent="-609600">
              <a:lnSpc>
                <a:spcPct val="200000"/>
              </a:lnSpc>
              <a:buFont typeface="Wingdings" pitchFamily="2" charset="2"/>
              <a:buChar char="Ø"/>
            </a:pPr>
            <a:r>
              <a:rPr lang="zh-CN" altLang="en-US" sz="2000" b="1" dirty="0">
                <a:latin typeface="华文中宋" pitchFamily="2" charset="-122"/>
                <a:ea typeface="华文中宋" pitchFamily="2" charset="-122"/>
              </a:rPr>
              <a:t>保护学生的合法权益</a:t>
            </a:r>
          </a:p>
          <a:p>
            <a:pPr marL="609600" indent="-609600">
              <a:lnSpc>
                <a:spcPct val="200000"/>
              </a:lnSpc>
              <a:buFont typeface="Wingdings" pitchFamily="2" charset="2"/>
              <a:buChar char="Ø"/>
            </a:pPr>
            <a:r>
              <a:rPr lang="zh-CN" altLang="en-US" sz="2000" b="1" dirty="0" smtClean="0">
                <a:latin typeface="华文中宋" pitchFamily="2" charset="-122"/>
                <a:ea typeface="华文中宋" pitchFamily="2" charset="-122"/>
              </a:rPr>
              <a:t>政策性强、专业</a:t>
            </a:r>
            <a:r>
              <a:rPr lang="zh-CN" altLang="en-US" sz="2000" b="1" dirty="0">
                <a:latin typeface="华文中宋" pitchFamily="2" charset="-122"/>
                <a:ea typeface="华文中宋" pitchFamily="2" charset="-122"/>
              </a:rPr>
              <a:t>性</a:t>
            </a:r>
            <a:r>
              <a:rPr lang="zh-CN" altLang="en-US" sz="2000" b="1" dirty="0" smtClean="0">
                <a:latin typeface="华文中宋" pitchFamily="2" charset="-122"/>
                <a:ea typeface="华文中宋" pitchFamily="2" charset="-122"/>
              </a:rPr>
              <a:t>强</a:t>
            </a:r>
            <a:endParaRPr lang="en-US" altLang="zh-CN" sz="2000" b="1" dirty="0" smtClean="0">
              <a:latin typeface="华文中宋" pitchFamily="2" charset="-122"/>
              <a:ea typeface="华文中宋" pitchFamily="2" charset="-122"/>
            </a:endParaRPr>
          </a:p>
          <a:p>
            <a:pPr marL="609600" indent="-609600">
              <a:lnSpc>
                <a:spcPct val="200000"/>
              </a:lnSpc>
              <a:buFont typeface="Wingdings" pitchFamily="2" charset="2"/>
              <a:buChar char="Ø"/>
            </a:pPr>
            <a:r>
              <a:rPr lang="zh-CN" altLang="en-US" sz="2000" b="1" dirty="0" smtClean="0">
                <a:latin typeface="华文中宋" pitchFamily="2" charset="-122"/>
                <a:ea typeface="华文中宋" pitchFamily="2" charset="-122"/>
              </a:rPr>
              <a:t>管理与服务并重</a:t>
            </a:r>
            <a:endParaRPr lang="zh-CN" altLang="en-US" sz="2000" b="1" dirty="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20</a:t>
            </a:fld>
            <a:endParaRPr lang="en-US" altLang="zh-CN" dirty="0"/>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数据报送</a:t>
            </a:r>
            <a:endParaRPr lang="zh-CN" altLang="en-US" sz="2400" b="1" dirty="0">
              <a:solidFill>
                <a:schemeClr val="bg1"/>
              </a:solidFill>
              <a:latin typeface="微软雅黑" pitchFamily="34" charset="-122"/>
              <a:ea typeface="微软雅黑"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048" y="1323241"/>
            <a:ext cx="6361905" cy="2177767"/>
          </a:xfrm>
          <a:prstGeom prst="rect">
            <a:avLst/>
          </a:prstGeom>
        </p:spPr>
      </p:pic>
      <p:sp>
        <p:nvSpPr>
          <p:cNvPr id="9" name="Rectangle 3"/>
          <p:cNvSpPr>
            <a:spLocks noGrp="1" noChangeArrowheads="1"/>
          </p:cNvSpPr>
          <p:nvPr>
            <p:ph type="body" idx="1"/>
          </p:nvPr>
        </p:nvSpPr>
        <p:spPr>
          <a:xfrm>
            <a:off x="250824" y="3645024"/>
            <a:ext cx="8641655" cy="1080120"/>
          </a:xfrm>
          <a:noFill/>
          <a:ln/>
        </p:spPr>
        <p:txBody>
          <a:bodyPr/>
          <a:lstStyle/>
          <a:p>
            <a:pPr marL="609600" indent="-609600">
              <a:lnSpc>
                <a:spcPct val="150000"/>
              </a:lnSpc>
              <a:buFont typeface="Wingdings" pitchFamily="2" charset="2"/>
              <a:buChar char="Ø"/>
            </a:pPr>
            <a:r>
              <a:rPr lang="zh-CN" altLang="en-US" sz="2000" b="1" dirty="0" smtClean="0">
                <a:solidFill>
                  <a:srgbClr val="FF0000"/>
                </a:solidFill>
                <a:latin typeface="华文仿宋" pitchFamily="2" charset="-122"/>
                <a:ea typeface="华文仿宋" pitchFamily="2" charset="-122"/>
              </a:rPr>
              <a:t>点人数所在列的统计数字即可下载审核未通过的名单。</a:t>
            </a:r>
            <a:endParaRPr lang="en-US" altLang="zh-CN" sz="2000" b="1" dirty="0" smtClean="0">
              <a:solidFill>
                <a:srgbClr val="FF0000"/>
              </a:solidFill>
              <a:latin typeface="华文仿宋" pitchFamily="2" charset="-122"/>
              <a:ea typeface="华文仿宋" pitchFamily="2" charset="-122"/>
            </a:endParaRPr>
          </a:p>
          <a:p>
            <a:pPr marL="609600" indent="-609600">
              <a:lnSpc>
                <a:spcPct val="150000"/>
              </a:lnSpc>
              <a:buFont typeface="Wingdings" pitchFamily="2" charset="2"/>
              <a:buChar char="Ø"/>
            </a:pPr>
            <a:r>
              <a:rPr lang="zh-CN" altLang="en-US" sz="2000" b="1" dirty="0" smtClean="0">
                <a:latin typeface="华文仿宋" pitchFamily="2" charset="-122"/>
                <a:ea typeface="华文仿宋" pitchFamily="2" charset="-122"/>
              </a:rPr>
              <a:t>打开</a:t>
            </a:r>
            <a:r>
              <a:rPr lang="en-US" altLang="zh-CN" sz="2000" b="1" dirty="0" smtClean="0">
                <a:latin typeface="华文仿宋" pitchFamily="2" charset="-122"/>
                <a:ea typeface="华文仿宋" pitchFamily="2" charset="-122"/>
              </a:rPr>
              <a:t>DBF</a:t>
            </a:r>
            <a:r>
              <a:rPr lang="zh-CN" altLang="en-US" sz="2000" b="1" dirty="0" smtClean="0">
                <a:latin typeface="华文仿宋" pitchFamily="2" charset="-122"/>
                <a:ea typeface="华文仿宋" pitchFamily="2" charset="-122"/>
              </a:rPr>
              <a:t>查看</a:t>
            </a:r>
            <a:r>
              <a:rPr lang="en-US" altLang="zh-CN" sz="2000" b="1" dirty="0" smtClean="0">
                <a:latin typeface="Arial" pitchFamily="34" charset="0"/>
                <a:ea typeface="华文仿宋" pitchFamily="2" charset="-122"/>
                <a:cs typeface="Arial" pitchFamily="34" charset="0"/>
              </a:rPr>
              <a:t>JYJG</a:t>
            </a:r>
            <a:r>
              <a:rPr lang="zh-CN" altLang="en-US" sz="2000" b="1" dirty="0" smtClean="0">
                <a:latin typeface="华文仿宋" pitchFamily="2" charset="-122"/>
                <a:ea typeface="华文仿宋" pitchFamily="2" charset="-122"/>
              </a:rPr>
              <a:t>（校验结果），平台详细给出了存在的问题。</a:t>
            </a:r>
            <a:endParaRPr lang="en-US" altLang="zh-CN" sz="2000" b="1" dirty="0" smtClean="0">
              <a:latin typeface="华文仿宋" pitchFamily="2" charset="-122"/>
              <a:ea typeface="华文仿宋" pitchFamily="2" charset="-122"/>
            </a:endParaRPr>
          </a:p>
        </p:txBody>
      </p:sp>
      <p:sp>
        <p:nvSpPr>
          <p:cNvPr id="15" name="Rectangle 8"/>
          <p:cNvSpPr>
            <a:spLocks noChangeArrowheads="1"/>
          </p:cNvSpPr>
          <p:nvPr/>
        </p:nvSpPr>
        <p:spPr bwMode="auto">
          <a:xfrm>
            <a:off x="3203848" y="2331353"/>
            <a:ext cx="863451" cy="288032"/>
          </a:xfrm>
          <a:prstGeom prst="rect">
            <a:avLst/>
          </a:prstGeom>
          <a:noFill/>
          <a:ln w="44450" algn="ctr">
            <a:solidFill>
              <a:srgbClr val="FF0000"/>
            </a:solidFill>
            <a:miter lim="800000"/>
            <a:headEnd/>
            <a:tailEnd/>
          </a:ln>
          <a:effectLst/>
        </p:spPr>
        <p:txBody>
          <a:bodyPr wrap="none" anchor="ctr"/>
          <a:lstStyle/>
          <a:p>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19" y="4941168"/>
            <a:ext cx="7504762" cy="885714"/>
          </a:xfrm>
          <a:prstGeom prst="rect">
            <a:avLst/>
          </a:prstGeom>
        </p:spPr>
      </p:pic>
    </p:spTree>
    <p:extLst>
      <p:ext uri="{BB962C8B-B14F-4D97-AF65-F5344CB8AC3E}">
        <p14:creationId xmlns:p14="http://schemas.microsoft.com/office/powerpoint/2010/main" val="19714499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21</a:t>
            </a:fld>
            <a:endParaRPr lang="en-US" altLang="zh-CN" dirty="0"/>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待审核管理</a:t>
            </a:r>
            <a:endParaRPr lang="zh-CN" altLang="en-US" sz="2400" b="1" dirty="0">
              <a:solidFill>
                <a:schemeClr val="bg1"/>
              </a:solidFill>
              <a:latin typeface="微软雅黑" pitchFamily="34" charset="-122"/>
              <a:ea typeface="微软雅黑"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38" y="2060848"/>
            <a:ext cx="8209524" cy="4152381"/>
          </a:xfrm>
          <a:prstGeom prst="rect">
            <a:avLst/>
          </a:prstGeom>
        </p:spPr>
      </p:pic>
      <p:sp>
        <p:nvSpPr>
          <p:cNvPr id="3" name="矩形 2"/>
          <p:cNvSpPr/>
          <p:nvPr/>
        </p:nvSpPr>
        <p:spPr>
          <a:xfrm>
            <a:off x="1808820" y="1484784"/>
            <a:ext cx="5526360" cy="369332"/>
          </a:xfrm>
          <a:prstGeom prst="rect">
            <a:avLst/>
          </a:prstGeom>
        </p:spPr>
        <p:txBody>
          <a:bodyPr wrap="square">
            <a:spAutoFit/>
          </a:bodyPr>
          <a:lstStyle/>
          <a:p>
            <a:r>
              <a:rPr lang="zh-CN" altLang="en-US" b="1" dirty="0">
                <a:solidFill>
                  <a:srgbClr val="0000FF"/>
                </a:solidFill>
                <a:latin typeface="黑体" panose="02010609060101010101" pitchFamily="49" charset="-122"/>
                <a:ea typeface="黑体" panose="02010609060101010101" pitchFamily="49" charset="-122"/>
              </a:rPr>
              <a:t>可以添加</a:t>
            </a:r>
            <a:r>
              <a:rPr lang="zh-CN" altLang="en-US" b="1" dirty="0" smtClean="0">
                <a:solidFill>
                  <a:srgbClr val="0000FF"/>
                </a:solidFill>
                <a:latin typeface="黑体" panose="02010609060101010101" pitchFamily="49" charset="-122"/>
                <a:ea typeface="黑体" panose="02010609060101010101" pitchFamily="49" charset="-122"/>
              </a:rPr>
              <a:t>到新表，也可以添加到一个已</a:t>
            </a:r>
            <a:r>
              <a:rPr lang="zh-CN" altLang="en-US" b="1" dirty="0">
                <a:solidFill>
                  <a:srgbClr val="0000FF"/>
                </a:solidFill>
                <a:latin typeface="黑体" panose="02010609060101010101" pitchFamily="49" charset="-122"/>
                <a:ea typeface="黑体" panose="02010609060101010101" pitchFamily="49" charset="-122"/>
              </a:rPr>
              <a:t>有的</a:t>
            </a:r>
            <a:r>
              <a:rPr lang="zh-CN" altLang="en-US" b="1" dirty="0" smtClean="0">
                <a:solidFill>
                  <a:srgbClr val="0000FF"/>
                </a:solidFill>
                <a:latin typeface="黑体" panose="02010609060101010101" pitchFamily="49" charset="-122"/>
                <a:ea typeface="黑体" panose="02010609060101010101" pitchFamily="49" charset="-122"/>
              </a:rPr>
              <a:t>申请表</a:t>
            </a:r>
            <a:endParaRPr lang="zh-CN" altLang="en-US"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04048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22</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申请表管理</a:t>
            </a:r>
            <a:endParaRPr lang="zh-CN" altLang="en-US" sz="2400" b="1" dirty="0">
              <a:solidFill>
                <a:schemeClr val="bg1"/>
              </a:solidFill>
              <a:latin typeface="微软雅黑" pitchFamily="34" charset="-122"/>
              <a:ea typeface="微软雅黑"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86" y="1196752"/>
            <a:ext cx="8716228" cy="135954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86" y="4732036"/>
            <a:ext cx="8716228" cy="1289252"/>
          </a:xfrm>
          <a:prstGeom prst="rect">
            <a:avLst/>
          </a:prstGeom>
        </p:spPr>
      </p:pic>
      <p:sp>
        <p:nvSpPr>
          <p:cNvPr id="6" name="Text Box 3"/>
          <p:cNvSpPr txBox="1">
            <a:spLocks noChangeArrowheads="1"/>
          </p:cNvSpPr>
          <p:nvPr/>
        </p:nvSpPr>
        <p:spPr bwMode="auto">
          <a:xfrm>
            <a:off x="755576" y="2830248"/>
            <a:ext cx="7416800" cy="1754326"/>
          </a:xfrm>
          <a:prstGeom prst="rect">
            <a:avLst/>
          </a:prstGeom>
          <a:noFill/>
          <a:ln w="9525" algn="ctr">
            <a:noFill/>
            <a:miter lim="800000"/>
            <a:headEnd/>
            <a:tailEnd/>
          </a:ln>
          <a:effectLst/>
        </p:spPr>
        <p:txBody>
          <a:bodyPr wrap="square">
            <a:spAutoFit/>
          </a:bodyPr>
          <a:lstStyle/>
          <a:p>
            <a:pPr marL="914400" lvl="1" indent="-457200" algn="l">
              <a:lnSpc>
                <a:spcPct val="200000"/>
              </a:lnSpc>
            </a:pPr>
            <a:r>
              <a:rPr lang="zh-CN" altLang="en-US" b="1" dirty="0">
                <a:solidFill>
                  <a:srgbClr val="FF0000"/>
                </a:solidFill>
                <a:latin typeface="黑体" pitchFamily="2" charset="-122"/>
                <a:ea typeface="黑体" pitchFamily="2" charset="-122"/>
              </a:rPr>
              <a:t>上报：确认申请表内容后，在线报给省里。</a:t>
            </a:r>
          </a:p>
          <a:p>
            <a:pPr marL="914400" lvl="1" indent="-457200" algn="l">
              <a:lnSpc>
                <a:spcPct val="200000"/>
              </a:lnSpc>
            </a:pPr>
            <a:r>
              <a:rPr lang="zh-CN" altLang="en-US" b="1" dirty="0">
                <a:solidFill>
                  <a:srgbClr val="0000FF"/>
                </a:solidFill>
                <a:latin typeface="黑体" pitchFamily="2" charset="-122"/>
                <a:ea typeface="黑体" pitchFamily="2" charset="-122"/>
              </a:rPr>
              <a:t>打印：在线上报之后</a:t>
            </a:r>
            <a:r>
              <a:rPr lang="zh-CN" altLang="en-US" b="1" dirty="0" smtClean="0">
                <a:solidFill>
                  <a:srgbClr val="0000FF"/>
                </a:solidFill>
                <a:latin typeface="黑体" pitchFamily="2" charset="-122"/>
                <a:ea typeface="黑体" pitchFamily="2" charset="-122"/>
              </a:rPr>
              <a:t>，平台生成</a:t>
            </a:r>
            <a:r>
              <a:rPr lang="en-US" altLang="zh-CN" b="1" dirty="0" smtClean="0">
                <a:solidFill>
                  <a:srgbClr val="0000FF"/>
                </a:solidFill>
                <a:latin typeface="黑体" pitchFamily="2" charset="-122"/>
                <a:ea typeface="黑体" pitchFamily="2" charset="-122"/>
              </a:rPr>
              <a:t>PDF</a:t>
            </a:r>
            <a:r>
              <a:rPr lang="zh-CN" altLang="en-US" b="1" dirty="0" smtClean="0">
                <a:solidFill>
                  <a:srgbClr val="0000FF"/>
                </a:solidFill>
                <a:latin typeface="黑体" pitchFamily="2" charset="-122"/>
                <a:ea typeface="黑体" pitchFamily="2" charset="-122"/>
              </a:rPr>
              <a:t>格式的标准表格，供打印</a:t>
            </a:r>
            <a:r>
              <a:rPr lang="zh-CN" altLang="en-US" b="1" dirty="0">
                <a:solidFill>
                  <a:srgbClr val="0000FF"/>
                </a:solidFill>
                <a:latin typeface="黑体" pitchFamily="2" charset="-122"/>
                <a:ea typeface="黑体" pitchFamily="2" charset="-122"/>
              </a:rPr>
              <a:t>。</a:t>
            </a:r>
          </a:p>
          <a:p>
            <a:pPr marL="914400" lvl="1" indent="-457200" algn="l">
              <a:lnSpc>
                <a:spcPct val="200000"/>
              </a:lnSpc>
            </a:pPr>
            <a:r>
              <a:rPr lang="zh-CN" altLang="en-US" b="1" dirty="0">
                <a:solidFill>
                  <a:srgbClr val="0000FF"/>
                </a:solidFill>
                <a:latin typeface="黑体" pitchFamily="2" charset="-122"/>
                <a:ea typeface="黑体" pitchFamily="2" charset="-122"/>
              </a:rPr>
              <a:t>撤回：</a:t>
            </a:r>
            <a:r>
              <a:rPr lang="zh-CN" altLang="en-US" b="1" dirty="0">
                <a:solidFill>
                  <a:srgbClr val="0000FF"/>
                </a:solidFill>
                <a:ea typeface="黑体" pitchFamily="2" charset="-122"/>
              </a:rPr>
              <a:t>在线上报之后，省级审核之前，可以撤回。</a:t>
            </a:r>
          </a:p>
        </p:txBody>
      </p:sp>
    </p:spTree>
    <p:extLst>
      <p:ext uri="{BB962C8B-B14F-4D97-AF65-F5344CB8AC3E}">
        <p14:creationId xmlns:p14="http://schemas.microsoft.com/office/powerpoint/2010/main" val="34722705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23</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预科生管理</a:t>
            </a:r>
            <a:endParaRPr lang="zh-CN" altLang="en-US" sz="2400" b="1" dirty="0">
              <a:solidFill>
                <a:schemeClr val="bg1"/>
              </a:solidFill>
              <a:latin typeface="微软雅黑" pitchFamily="34" charset="-122"/>
              <a:ea typeface="微软雅黑" pitchFamily="34" charset="-122"/>
            </a:endParaRPr>
          </a:p>
        </p:txBody>
      </p:sp>
      <p:sp>
        <p:nvSpPr>
          <p:cNvPr id="6" name="Rectangle 3"/>
          <p:cNvSpPr>
            <a:spLocks noGrp="1" noChangeArrowheads="1"/>
          </p:cNvSpPr>
          <p:nvPr>
            <p:ph type="body" idx="1"/>
          </p:nvPr>
        </p:nvSpPr>
        <p:spPr>
          <a:xfrm>
            <a:off x="250825" y="1276350"/>
            <a:ext cx="8607456" cy="3808834"/>
          </a:xfrm>
          <a:noFill/>
          <a:ln/>
        </p:spPr>
        <p:txBody>
          <a:bodyPr/>
          <a:lstStyle/>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两步走</a:t>
            </a:r>
            <a:r>
              <a:rPr lang="zh-CN" altLang="en-US" sz="2000" b="1" dirty="0" smtClean="0">
                <a:latin typeface="华文仿宋" pitchFamily="2" charset="-122"/>
                <a:ea typeface="华文仿宋" pitchFamily="2" charset="-122"/>
              </a:rPr>
              <a:t>：入学当年预科资格核对，次年预科转正（部分预科两年）。</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预科资格核对</a:t>
            </a:r>
            <a:r>
              <a:rPr lang="zh-CN" altLang="en-US" sz="2000" b="1" dirty="0" smtClean="0">
                <a:latin typeface="华文仿宋" pitchFamily="2" charset="-122"/>
                <a:ea typeface="华文仿宋" pitchFamily="2" charset="-122"/>
              </a:rPr>
              <a:t>：状态选择“待转正”。</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预科转正</a:t>
            </a:r>
            <a:r>
              <a:rPr lang="zh-CN" altLang="en-US" sz="2000" b="1" dirty="0" smtClean="0">
                <a:latin typeface="华文仿宋" pitchFamily="2" charset="-122"/>
                <a:ea typeface="华文仿宋" pitchFamily="2" charset="-122"/>
              </a:rPr>
              <a:t>：明确转入层次、专业等信息后，注册学籍。</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申请表</a:t>
            </a:r>
            <a:r>
              <a:rPr lang="zh-CN" altLang="en-US" sz="2000" b="1" dirty="0" smtClean="0">
                <a:latin typeface="华文仿宋" pitchFamily="2" charset="-122"/>
                <a:ea typeface="华文仿宋" pitchFamily="2" charset="-122"/>
              </a:rPr>
              <a:t>：预科阶段超过两年的，需填申请表，报省级</a:t>
            </a:r>
            <a:r>
              <a:rPr lang="zh-CN" altLang="en-US" sz="2000" b="1" dirty="0">
                <a:latin typeface="华文仿宋" pitchFamily="2" charset="-122"/>
                <a:ea typeface="华文仿宋" pitchFamily="2" charset="-122"/>
              </a:rPr>
              <a:t>审核</a:t>
            </a:r>
            <a:r>
              <a:rPr lang="zh-CN" altLang="en-US" sz="2000" b="1" dirty="0" smtClean="0">
                <a:latin typeface="华文仿宋" pitchFamily="2" charset="-122"/>
                <a:ea typeface="华文仿宋" pitchFamily="2" charset="-122"/>
              </a:rPr>
              <a:t>。</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名单下载</a:t>
            </a:r>
            <a:r>
              <a:rPr lang="zh-CN" altLang="en-US" sz="2000" b="1" dirty="0" smtClean="0">
                <a:latin typeface="华文仿宋" pitchFamily="2" charset="-122"/>
                <a:ea typeface="华文仿宋" pitchFamily="2" charset="-122"/>
              </a:rPr>
              <a:t>：可统计历年预科报到转正情况，下载相关名单。</a:t>
            </a:r>
            <a:endParaRPr lang="zh-CN" altLang="en-US" sz="2000" b="1" dirty="0">
              <a:solidFill>
                <a:srgbClr val="FF0000"/>
              </a:solidFill>
              <a:latin typeface="华文仿宋" pitchFamily="2" charset="-122"/>
              <a:ea typeface="华文仿宋" pitchFamily="2" charset="-122"/>
            </a:endParaRPr>
          </a:p>
        </p:txBody>
      </p:sp>
    </p:spTree>
    <p:extLst>
      <p:ext uri="{BB962C8B-B14F-4D97-AF65-F5344CB8AC3E}">
        <p14:creationId xmlns:p14="http://schemas.microsoft.com/office/powerpoint/2010/main" val="3167908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24</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注意</a:t>
            </a:r>
            <a:r>
              <a:rPr lang="zh-CN" altLang="en-US" sz="2400" b="1" dirty="0" smtClean="0">
                <a:solidFill>
                  <a:schemeClr val="bg1"/>
                </a:solidFill>
                <a:latin typeface="微软雅黑" pitchFamily="34" charset="-122"/>
                <a:ea typeface="微软雅黑" pitchFamily="34" charset="-122"/>
              </a:rPr>
              <a:t>事项</a:t>
            </a:r>
            <a:endParaRPr lang="zh-CN" altLang="en-US" sz="2400" b="1" dirty="0">
              <a:solidFill>
                <a:schemeClr val="bg1"/>
              </a:solidFill>
              <a:latin typeface="微软雅黑" pitchFamily="34" charset="-122"/>
              <a:ea typeface="微软雅黑" pitchFamily="34" charset="-122"/>
            </a:endParaRPr>
          </a:p>
        </p:txBody>
      </p:sp>
      <p:sp>
        <p:nvSpPr>
          <p:cNvPr id="781315" name="Rectangle 3"/>
          <p:cNvSpPr>
            <a:spLocks noGrp="1" noChangeArrowheads="1"/>
          </p:cNvSpPr>
          <p:nvPr>
            <p:ph type="body" idx="1"/>
          </p:nvPr>
        </p:nvSpPr>
        <p:spPr>
          <a:xfrm>
            <a:off x="250825" y="1276350"/>
            <a:ext cx="8607456" cy="5438798"/>
          </a:xfrm>
          <a:noFill/>
          <a:ln/>
        </p:spPr>
        <p:txBody>
          <a:bodyPr/>
          <a:lstStyle/>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高校自主</a:t>
            </a:r>
            <a:r>
              <a:rPr lang="zh-CN" altLang="en-US" sz="2000" b="1" dirty="0" smtClean="0">
                <a:latin typeface="华文仿宋" pitchFamily="2" charset="-122"/>
                <a:ea typeface="华文仿宋" pitchFamily="2" charset="-122"/>
              </a:rPr>
              <a:t>：在工作时段内，高校可自行注册新生，自行管理注册状态，且不受录取年份限制。</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申请表</a:t>
            </a:r>
            <a:r>
              <a:rPr lang="zh-CN" altLang="en-US" sz="2000" b="1" dirty="0">
                <a:solidFill>
                  <a:srgbClr val="0000FF"/>
                </a:solidFill>
                <a:latin typeface="微软雅黑" pitchFamily="34" charset="-122"/>
                <a:ea typeface="微软雅黑" pitchFamily="34" charset="-122"/>
              </a:rPr>
              <a:t>：往年录取的学生，若调整注册状态之后，在校生规模发生变化，则此次调整需填报申请表，递交省级审核。</a:t>
            </a: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据实标注</a:t>
            </a:r>
            <a:r>
              <a:rPr lang="zh-CN" altLang="en-US" sz="2000" b="1" dirty="0" smtClean="0">
                <a:latin typeface="华文仿宋" pitchFamily="2" charset="-122"/>
                <a:ea typeface="华文仿宋" pitchFamily="2" charset="-122"/>
              </a:rPr>
              <a:t>：一</a:t>
            </a:r>
            <a:r>
              <a:rPr lang="zh-CN" altLang="en-US" sz="2000" b="1" dirty="0">
                <a:latin typeface="华文仿宋" pitchFamily="2" charset="-122"/>
                <a:ea typeface="华文仿宋" pitchFamily="2" charset="-122"/>
              </a:rPr>
              <a:t>个也不能少</a:t>
            </a:r>
            <a:r>
              <a:rPr lang="zh-CN" altLang="en-US" sz="2000" b="1" dirty="0" smtClean="0">
                <a:latin typeface="华文仿宋" pitchFamily="2" charset="-122"/>
                <a:ea typeface="华文仿宋" pitchFamily="2" charset="-122"/>
              </a:rPr>
              <a:t>，</a:t>
            </a:r>
            <a:r>
              <a:rPr lang="zh-CN" altLang="en-US" sz="2000" b="1" dirty="0">
                <a:latin typeface="华文仿宋" pitchFamily="2" charset="-122"/>
                <a:ea typeface="华文仿宋" pitchFamily="2" charset="-122"/>
              </a:rPr>
              <a:t>一个也不能多</a:t>
            </a:r>
            <a:r>
              <a:rPr lang="zh-CN" altLang="en-US" sz="2000" b="1" dirty="0" smtClean="0">
                <a:latin typeface="华文仿宋" pitchFamily="2" charset="-122"/>
                <a:ea typeface="华文仿宋" pitchFamily="2" charset="-122"/>
              </a:rPr>
              <a:t>。</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FF0000"/>
                </a:solidFill>
                <a:latin typeface="微软雅黑" pitchFamily="34" charset="-122"/>
                <a:ea typeface="微软雅黑" pitchFamily="34" charset="-122"/>
              </a:rPr>
              <a:t>特别提醒</a:t>
            </a:r>
            <a:r>
              <a:rPr lang="zh-CN" altLang="en-US" sz="2000" b="1" dirty="0" smtClean="0">
                <a:latin typeface="华文仿宋" pitchFamily="2" charset="-122"/>
                <a:ea typeface="华文仿宋" pitchFamily="2" charset="-122"/>
              </a:rPr>
              <a:t>：分院（分校区）的学籍注册工作仍由校本部落实，各校内部应配合好，以防漏注册。</a:t>
            </a:r>
            <a:endParaRPr lang="zh-CN" altLang="en-US" sz="2000" b="1" dirty="0">
              <a:latin typeface="华文仿宋" pitchFamily="2" charset="-122"/>
              <a:ea typeface="华文仿宋" pitchFamily="2" charset="-122"/>
            </a:endParaRPr>
          </a:p>
        </p:txBody>
      </p:sp>
    </p:spTree>
    <p:extLst>
      <p:ext uri="{BB962C8B-B14F-4D97-AF65-F5344CB8AC3E}">
        <p14:creationId xmlns:p14="http://schemas.microsoft.com/office/powerpoint/2010/main" val="41269602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25</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学籍注册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常见问题</a:t>
            </a:r>
            <a:endParaRPr lang="zh-CN" altLang="en-US" sz="2400" b="1" dirty="0">
              <a:solidFill>
                <a:schemeClr val="bg1"/>
              </a:solidFill>
              <a:latin typeface="微软雅黑" pitchFamily="34" charset="-122"/>
              <a:ea typeface="微软雅黑" pitchFamily="34" charset="-122"/>
            </a:endParaRPr>
          </a:p>
        </p:txBody>
      </p:sp>
      <p:sp>
        <p:nvSpPr>
          <p:cNvPr id="781315" name="Rectangle 3"/>
          <p:cNvSpPr>
            <a:spLocks noGrp="1" noChangeArrowheads="1"/>
          </p:cNvSpPr>
          <p:nvPr>
            <p:ph type="body" idx="1"/>
          </p:nvPr>
        </p:nvSpPr>
        <p:spPr>
          <a:xfrm>
            <a:off x="250825" y="1276350"/>
            <a:ext cx="8607456" cy="3952850"/>
          </a:xfrm>
          <a:noFill/>
          <a:ln/>
        </p:spPr>
        <p:txBody>
          <a:bodyPr/>
          <a:lstStyle/>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录取数据错误</a:t>
            </a:r>
            <a:r>
              <a:rPr lang="zh-CN" altLang="en-US" sz="2000" b="1" dirty="0">
                <a:ea typeface="华文仿宋" pitchFamily="2" charset="-122"/>
              </a:rPr>
              <a:t>：联系招生部门修正。</a:t>
            </a:r>
            <a:endParaRPr lang="en-US" altLang="zh-CN" sz="2000" b="1" dirty="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新生</a:t>
            </a:r>
            <a:r>
              <a:rPr lang="zh-CN" altLang="en-US" sz="2000" b="1" dirty="0">
                <a:solidFill>
                  <a:srgbClr val="0000FF"/>
                </a:solidFill>
                <a:latin typeface="微软雅黑" pitchFamily="34" charset="-122"/>
                <a:ea typeface="微软雅黑" pitchFamily="34" charset="-122"/>
              </a:rPr>
              <a:t>学籍信息与录取数据不一致</a:t>
            </a:r>
            <a:r>
              <a:rPr lang="zh-CN" altLang="en-US" sz="2000" b="1" dirty="0" smtClean="0">
                <a:latin typeface="华文仿宋" pitchFamily="2" charset="-122"/>
                <a:ea typeface="华文仿宋" pitchFamily="2" charset="-122"/>
              </a:rPr>
              <a:t>：严格以录取数据为准。进入在校生之后，再据实修改。</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漏注册但工作时段已过</a:t>
            </a:r>
            <a:r>
              <a:rPr lang="zh-CN" altLang="en-US" sz="2000" b="1" dirty="0">
                <a:latin typeface="华文仿宋" pitchFamily="2" charset="-122"/>
                <a:ea typeface="华文仿宋" pitchFamily="2" charset="-122"/>
              </a:rPr>
              <a:t>：</a:t>
            </a:r>
            <a:r>
              <a:rPr lang="zh-CN" altLang="en-US" sz="2000" b="1" dirty="0" smtClean="0">
                <a:latin typeface="华文仿宋" pitchFamily="2" charset="-122"/>
                <a:ea typeface="华文仿宋" pitchFamily="2" charset="-122"/>
              </a:rPr>
              <a:t>向</a:t>
            </a:r>
            <a:r>
              <a:rPr lang="zh-CN" altLang="en-US" sz="2000" b="1" dirty="0">
                <a:latin typeface="华文仿宋" pitchFamily="2" charset="-122"/>
                <a:ea typeface="华文仿宋" pitchFamily="2" charset="-122"/>
              </a:rPr>
              <a:t>省里</a:t>
            </a:r>
            <a:r>
              <a:rPr lang="zh-CN" altLang="en-US" sz="2000" b="1" dirty="0" smtClean="0">
                <a:latin typeface="华文仿宋" pitchFamily="2" charset="-122"/>
                <a:ea typeface="华文仿宋" pitchFamily="2" charset="-122"/>
              </a:rPr>
              <a:t>申请</a:t>
            </a:r>
            <a:r>
              <a:rPr lang="zh-CN" altLang="en-US" sz="2000" b="1" dirty="0">
                <a:latin typeface="华文仿宋" pitchFamily="2" charset="-122"/>
                <a:ea typeface="华文仿宋" pitchFamily="2" charset="-122"/>
              </a:rPr>
              <a:t>为本校单独设置工作</a:t>
            </a:r>
            <a:r>
              <a:rPr lang="zh-CN" altLang="en-US" sz="2000" b="1" dirty="0" smtClean="0">
                <a:latin typeface="华文仿宋" pitchFamily="2" charset="-122"/>
                <a:ea typeface="华文仿宋" pitchFamily="2" charset="-122"/>
              </a:rPr>
              <a:t>时段。</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（成人专升本）入学</a:t>
            </a:r>
            <a:r>
              <a:rPr lang="zh-CN" altLang="en-US" sz="2000" b="1" dirty="0">
                <a:solidFill>
                  <a:srgbClr val="0000FF"/>
                </a:solidFill>
                <a:latin typeface="微软雅黑" pitchFamily="34" charset="-122"/>
                <a:ea typeface="微软雅黑" pitchFamily="34" charset="-122"/>
              </a:rPr>
              <a:t>日期填错，导致专科资格待查</a:t>
            </a:r>
            <a:r>
              <a:rPr lang="zh-CN" altLang="en-US" sz="2000" b="1" dirty="0" smtClean="0">
                <a:latin typeface="华文仿宋" pitchFamily="2" charset="-122"/>
                <a:ea typeface="华文仿宋" pitchFamily="2" charset="-122"/>
              </a:rPr>
              <a:t>：在注册状态管理中标注为放弃入学资格，然后重新注册学籍。</a:t>
            </a:r>
            <a:endParaRPr lang="zh-CN" altLang="en-US" sz="2000" b="1" dirty="0">
              <a:solidFill>
                <a:srgbClr val="FF0000"/>
              </a:solidFill>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6"/>
          <p:cNvSpPr>
            <a:spLocks noGrp="1"/>
          </p:cNvSpPr>
          <p:nvPr>
            <p:ph type="sldNum" sz="quarter" idx="12"/>
          </p:nvPr>
        </p:nvSpPr>
        <p:spPr>
          <a:xfrm>
            <a:off x="6553200" y="6245225"/>
            <a:ext cx="2289175" cy="476250"/>
          </a:xfrm>
        </p:spPr>
        <p:txBody>
          <a:bodyPr/>
          <a:lstStyle/>
          <a:p>
            <a:fld id="{DD126A16-6215-4B02-87AE-FD2FCE90A0E4}" type="slidenum">
              <a:rPr lang="en-US" altLang="zh-CN"/>
              <a:pPr/>
              <a:t>26</a:t>
            </a:fld>
            <a:endParaRPr lang="en-US" altLang="zh-CN"/>
          </a:p>
        </p:txBody>
      </p:sp>
      <p:sp>
        <p:nvSpPr>
          <p:cNvPr id="10"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学籍查询</a:t>
            </a:r>
            <a:endParaRPr lang="zh-CN" altLang="en-US" sz="2400" b="1" dirty="0">
              <a:solidFill>
                <a:schemeClr val="bg1"/>
              </a:solidFill>
              <a:latin typeface="微软雅黑" pitchFamily="34" charset="-122"/>
              <a:ea typeface="微软雅黑" pitchFamily="34" charset="-122"/>
            </a:endParaRPr>
          </a:p>
        </p:txBody>
      </p:sp>
      <p:sp>
        <p:nvSpPr>
          <p:cNvPr id="9" name="Rectangle 3"/>
          <p:cNvSpPr>
            <a:spLocks noGrp="1" noChangeArrowheads="1"/>
          </p:cNvSpPr>
          <p:nvPr>
            <p:ph type="body" idx="1"/>
          </p:nvPr>
        </p:nvSpPr>
        <p:spPr>
          <a:xfrm>
            <a:off x="250825" y="1285860"/>
            <a:ext cx="8678893" cy="5429288"/>
          </a:xfrm>
          <a:noFill/>
          <a:ln/>
        </p:spPr>
        <p:txBody>
          <a:bodyPr/>
          <a:lstStyle/>
          <a:p>
            <a:pPr marL="609600" indent="-609600">
              <a:lnSpc>
                <a:spcPct val="200000"/>
              </a:lnSpc>
              <a:buFont typeface="Wingdings" pitchFamily="2" charset="2"/>
              <a:buAutoNum type="arabicPeriod"/>
            </a:pPr>
            <a:r>
              <a:rPr lang="zh-CN" altLang="en-US" sz="2000" b="1" dirty="0" smtClean="0">
                <a:solidFill>
                  <a:srgbClr val="FF0000"/>
                </a:solidFill>
                <a:latin typeface="微软雅黑" panose="020B0503020204020204" pitchFamily="34" charset="-122"/>
                <a:ea typeface="微软雅黑" panose="020B0503020204020204" pitchFamily="34" charset="-122"/>
              </a:rPr>
              <a:t>责任主体：学生本人</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pPr marL="609600" indent="-609600">
              <a:lnSpc>
                <a:spcPct val="200000"/>
              </a:lnSpc>
              <a:buFont typeface="Wingdings" pitchFamily="2" charset="2"/>
              <a:buAutoNum type="arabicPeriod"/>
            </a:pPr>
            <a:r>
              <a:rPr lang="zh-CN" altLang="en-US" sz="2000" b="1" dirty="0">
                <a:solidFill>
                  <a:srgbClr val="0000FF"/>
                </a:solidFill>
                <a:latin typeface="微软雅黑" panose="020B0503020204020204" pitchFamily="34" charset="-122"/>
                <a:ea typeface="微软雅黑" panose="020B0503020204020204" pitchFamily="34" charset="-122"/>
              </a:rPr>
              <a:t>查询目的：</a:t>
            </a:r>
            <a:r>
              <a:rPr lang="zh-CN" altLang="en-US" sz="2000" b="1" dirty="0" smtClean="0">
                <a:latin typeface="华文仿宋" pitchFamily="2" charset="-122"/>
                <a:ea typeface="华文仿宋" pitchFamily="2" charset="-122"/>
              </a:rPr>
              <a:t>查验高校</a:t>
            </a:r>
            <a:r>
              <a:rPr lang="zh-CN" altLang="en-US" sz="2000" b="1" dirty="0">
                <a:latin typeface="华文仿宋" pitchFamily="2" charset="-122"/>
                <a:ea typeface="华文仿宋" pitchFamily="2" charset="-122"/>
              </a:rPr>
              <a:t>的工作成效</a:t>
            </a:r>
            <a:r>
              <a:rPr lang="zh-CN" altLang="en-US" sz="2000" b="1" dirty="0" smtClean="0">
                <a:latin typeface="华文仿宋" pitchFamily="2" charset="-122"/>
                <a:ea typeface="华文仿宋" pitchFamily="2" charset="-122"/>
              </a:rPr>
              <a:t>、查实</a:t>
            </a:r>
            <a:r>
              <a:rPr lang="zh-CN" altLang="en-US" sz="2000" b="1" dirty="0">
                <a:latin typeface="华文仿宋" pitchFamily="2" charset="-122"/>
                <a:ea typeface="华文仿宋" pitchFamily="2" charset="-122"/>
              </a:rPr>
              <a:t>自己的学籍信息</a:t>
            </a:r>
          </a:p>
          <a:p>
            <a:pPr marL="609600" indent="-609600">
              <a:lnSpc>
                <a:spcPct val="200000"/>
              </a:lnSpc>
              <a:buFont typeface="Wingdings" pitchFamily="2" charset="2"/>
              <a:buAutoNum type="arabicPeriod"/>
            </a:pPr>
            <a:r>
              <a:rPr lang="zh-CN" altLang="en-US" sz="2000" b="1" dirty="0">
                <a:solidFill>
                  <a:srgbClr val="0000FF"/>
                </a:solidFill>
                <a:latin typeface="微软雅黑" panose="020B0503020204020204" pitchFamily="34" charset="-122"/>
                <a:ea typeface="微软雅黑" panose="020B0503020204020204" pitchFamily="34" charset="-122"/>
              </a:rPr>
              <a:t>查询时段：</a:t>
            </a:r>
            <a:r>
              <a:rPr lang="zh-CN" altLang="en-US" sz="2000" b="1" dirty="0">
                <a:latin typeface="华文仿宋" pitchFamily="2" charset="-122"/>
                <a:ea typeface="华文仿宋" pitchFamily="2" charset="-122"/>
              </a:rPr>
              <a:t>学籍注册成功 至 次年</a:t>
            </a:r>
            <a:r>
              <a:rPr lang="en-US" altLang="zh-CN" sz="2000" b="1" dirty="0">
                <a:latin typeface="华文仿宋" pitchFamily="2" charset="-122"/>
                <a:ea typeface="华文仿宋" pitchFamily="2" charset="-122"/>
              </a:rPr>
              <a:t>9</a:t>
            </a:r>
            <a:r>
              <a:rPr lang="zh-CN" altLang="en-US" sz="2000" b="1" dirty="0">
                <a:latin typeface="华文仿宋" pitchFamily="2" charset="-122"/>
                <a:ea typeface="华文仿宋" pitchFamily="2" charset="-122"/>
              </a:rPr>
              <a:t>月</a:t>
            </a:r>
            <a:r>
              <a:rPr lang="en-US" altLang="zh-CN" sz="2000" b="1" dirty="0">
                <a:latin typeface="华文仿宋" pitchFamily="2" charset="-122"/>
                <a:ea typeface="华文仿宋" pitchFamily="2" charset="-122"/>
              </a:rPr>
              <a:t>30</a:t>
            </a:r>
            <a:r>
              <a:rPr lang="zh-CN" altLang="en-US" sz="2000" b="1" dirty="0" smtClean="0">
                <a:latin typeface="华文仿宋" pitchFamily="2" charset="-122"/>
                <a:ea typeface="华文仿宋" pitchFamily="2" charset="-122"/>
              </a:rPr>
              <a:t>日</a:t>
            </a:r>
            <a:endParaRPr lang="zh-CN" altLang="en-US" sz="2000" b="1" dirty="0">
              <a:latin typeface="华文仿宋" pitchFamily="2" charset="-122"/>
              <a:ea typeface="华文仿宋" pitchFamily="2" charset="-122"/>
            </a:endParaRPr>
          </a:p>
          <a:p>
            <a:pPr marL="609600" indent="-609600">
              <a:lnSpc>
                <a:spcPct val="200000"/>
              </a:lnSpc>
              <a:buFont typeface="Wingdings" pitchFamily="2" charset="2"/>
              <a:buAutoNum type="arabicPeriod"/>
            </a:pPr>
            <a:r>
              <a:rPr lang="zh-CN" altLang="en-US" sz="2000" b="1" dirty="0">
                <a:solidFill>
                  <a:srgbClr val="0000FF"/>
                </a:solidFill>
                <a:latin typeface="微软雅黑" panose="020B0503020204020204" pitchFamily="34" charset="-122"/>
                <a:ea typeface="微软雅黑" panose="020B0503020204020204" pitchFamily="34" charset="-122"/>
              </a:rPr>
              <a:t>查询方式：</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1009650" lvl="1" indent="-609600">
              <a:lnSpc>
                <a:spcPct val="150000"/>
              </a:lnSpc>
              <a:buFont typeface="+mj-lt"/>
              <a:buAutoNum type="alphaLcParenR"/>
            </a:pPr>
            <a:r>
              <a:rPr lang="zh-CN" altLang="en-US" sz="2000" b="1" dirty="0" smtClean="0">
                <a:latin typeface="华文仿宋" pitchFamily="2" charset="-122"/>
                <a:ea typeface="华文仿宋" pitchFamily="2" charset="-122"/>
              </a:rPr>
              <a:t>新生查询（不需要注册，只能看到个别数据项）</a:t>
            </a:r>
            <a:endParaRPr lang="en-US" altLang="zh-CN" sz="2000" b="1" dirty="0" smtClean="0">
              <a:latin typeface="华文仿宋" pitchFamily="2" charset="-122"/>
              <a:ea typeface="华文仿宋" pitchFamily="2" charset="-122"/>
            </a:endParaRPr>
          </a:p>
          <a:p>
            <a:pPr marL="1009650" lvl="1" indent="-609600">
              <a:lnSpc>
                <a:spcPct val="150000"/>
              </a:lnSpc>
              <a:buFont typeface="+mj-lt"/>
              <a:buAutoNum type="alphaLcParenR"/>
            </a:pPr>
            <a:r>
              <a:rPr lang="zh-CN" altLang="en-US" sz="2000" b="1" dirty="0" smtClean="0">
                <a:latin typeface="华文仿宋" pitchFamily="2" charset="-122"/>
                <a:ea typeface="华文仿宋" pitchFamily="2" charset="-122"/>
              </a:rPr>
              <a:t>学信档案（免费，实名注册，可以看到完整学籍信息）</a:t>
            </a:r>
            <a:endParaRPr lang="en-US" altLang="zh-CN" sz="2000" b="1" dirty="0" smtClean="0">
              <a:latin typeface="华文仿宋" pitchFamily="2" charset="-122"/>
              <a:ea typeface="华文仿宋" pitchFamily="2" charset="-122"/>
            </a:endParaRPr>
          </a:p>
          <a:p>
            <a:pPr marL="609600" indent="-609600">
              <a:lnSpc>
                <a:spcPct val="200000"/>
              </a:lnSpc>
              <a:buFont typeface="Wingdings" pitchFamily="2" charset="2"/>
              <a:buAutoNum type="arabicPeriod"/>
            </a:pPr>
            <a:r>
              <a:rPr lang="zh-CN" altLang="en-US" sz="2000" b="1" dirty="0">
                <a:solidFill>
                  <a:srgbClr val="0000FF"/>
                </a:solidFill>
                <a:latin typeface="微软雅黑" panose="020B0503020204020204" pitchFamily="34" charset="-122"/>
                <a:ea typeface="微软雅黑" panose="020B0503020204020204" pitchFamily="34" charset="-122"/>
              </a:rPr>
              <a:t>查询进度：</a:t>
            </a:r>
            <a:r>
              <a:rPr lang="zh-CN" altLang="en-US" sz="2000" b="1" dirty="0" smtClean="0">
                <a:latin typeface="华文仿宋" pitchFamily="2" charset="-122"/>
                <a:ea typeface="华文仿宋" pitchFamily="2" charset="-122"/>
              </a:rPr>
              <a:t>学籍注册</a:t>
            </a:r>
            <a:r>
              <a:rPr lang="zh-CN" altLang="en-US" sz="2000" b="1" dirty="0" smtClean="0">
                <a:latin typeface="华文仿宋" pitchFamily="2" charset="-122"/>
                <a:ea typeface="华文仿宋" pitchFamily="2" charset="-122"/>
                <a:sym typeface="Wingdings" pitchFamily="2" charset="2"/>
              </a:rPr>
              <a:t>新生自查进度</a:t>
            </a:r>
            <a:endParaRPr lang="zh-CN" altLang="en-US" sz="2000" b="1" dirty="0">
              <a:latin typeface="华文仿宋" pitchFamily="2" charset="-122"/>
              <a:ea typeface="华文仿宋" pitchFamily="2" charset="-122"/>
            </a:endParaRPr>
          </a:p>
        </p:txBody>
      </p:sp>
    </p:spTree>
    <p:extLst>
      <p:ext uri="{BB962C8B-B14F-4D97-AF65-F5344CB8AC3E}">
        <p14:creationId xmlns:p14="http://schemas.microsoft.com/office/powerpoint/2010/main" val="2804283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6"/>
          <p:cNvSpPr>
            <a:spLocks noGrp="1"/>
          </p:cNvSpPr>
          <p:nvPr>
            <p:ph type="sldNum" sz="quarter" idx="12"/>
          </p:nvPr>
        </p:nvSpPr>
        <p:spPr>
          <a:xfrm>
            <a:off x="6553200" y="6245225"/>
            <a:ext cx="2289175" cy="476250"/>
          </a:xfrm>
        </p:spPr>
        <p:txBody>
          <a:bodyPr/>
          <a:lstStyle/>
          <a:p>
            <a:fld id="{DD126A16-6215-4B02-87AE-FD2FCE90A0E4}" type="slidenum">
              <a:rPr lang="en-US" altLang="zh-CN"/>
              <a:pPr/>
              <a:t>27</a:t>
            </a:fld>
            <a:endParaRPr lang="en-US" altLang="zh-CN"/>
          </a:p>
        </p:txBody>
      </p:sp>
      <p:sp>
        <p:nvSpPr>
          <p:cNvPr id="10"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a:t>
            </a:r>
            <a:r>
              <a:rPr lang="zh-CN" altLang="en-US" b="1" dirty="0">
                <a:solidFill>
                  <a:schemeClr val="bg1"/>
                </a:solidFill>
                <a:latin typeface="微软雅黑" pitchFamily="34" charset="-122"/>
                <a:ea typeface="微软雅黑" pitchFamily="34" charset="-122"/>
              </a:rPr>
              <a:t>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新生学籍查询</a:t>
            </a:r>
            <a:endParaRPr lang="zh-CN" altLang="en-US" sz="2400" b="1" dirty="0">
              <a:solidFill>
                <a:schemeClr val="bg1"/>
              </a:solidFill>
              <a:latin typeface="微软雅黑" pitchFamily="34" charset="-122"/>
              <a:ea typeface="微软雅黑" pitchFamily="34" charset="-122"/>
            </a:endParaRPr>
          </a:p>
        </p:txBody>
      </p:sp>
      <p:pic>
        <p:nvPicPr>
          <p:cNvPr id="1027" name="Picture 3" descr="C:\Users\Think\AppData\Roaming\Tencent\Users\441465052\QQ\WinTemp\RichOle\MOC(FTVTHRCP@W)DRC{Y5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467214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m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789039"/>
            <a:ext cx="4896544" cy="27105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bwMode="auto">
          <a:xfrm>
            <a:off x="1043261" y="1412776"/>
            <a:ext cx="6985123"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a:lstStyle>
          <a:p>
            <a:pPr marL="0" indent="0">
              <a:lnSpc>
                <a:spcPct val="150000"/>
              </a:lnSpc>
              <a:buFont typeface="Wingdings 2" pitchFamily="18" charset="2"/>
              <a:buNone/>
            </a:pPr>
            <a:r>
              <a:rPr lang="zh-CN" altLang="en-US" sz="1800" b="1" dirty="0" smtClean="0">
                <a:solidFill>
                  <a:srgbClr val="FF0000"/>
                </a:solidFill>
                <a:latin typeface="微软雅黑" panose="020B0503020204020204" pitchFamily="34" charset="-122"/>
                <a:ea typeface="微软雅黑" panose="020B0503020204020204" pitchFamily="34" charset="-122"/>
              </a:rPr>
              <a:t>特别提醒：新生查询入口，未经实名注册，不更新学生查询进度。</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0261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28</a:t>
            </a:fld>
            <a:endParaRPr lang="en-US" altLang="zh-CN"/>
          </a:p>
        </p:txBody>
      </p:sp>
      <p:sp>
        <p:nvSpPr>
          <p:cNvPr id="6" name="Rectangle 2"/>
          <p:cNvSpPr>
            <a:spLocks noGrp="1" noChangeArrowheads="1"/>
          </p:cNvSpPr>
          <p:nvPr>
            <p:ph type="title"/>
          </p:nvPr>
        </p:nvSpPr>
        <p:spPr>
          <a:xfrm>
            <a:off x="251520" y="16965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学信档案</a:t>
            </a:r>
            <a:endParaRPr lang="zh-CN" altLang="en-US" sz="2400" b="1" dirty="0">
              <a:solidFill>
                <a:schemeClr val="bg1"/>
              </a:solidFill>
              <a:latin typeface="微软雅黑" pitchFamily="34" charset="-122"/>
              <a:ea typeface="微软雅黑" pitchFamily="34" charset="-122"/>
            </a:endParaRPr>
          </a:p>
        </p:txBody>
      </p:sp>
      <p:sp>
        <p:nvSpPr>
          <p:cNvPr id="2" name="AutoShape 1" descr="C:\Users\Think\AppData\Roaming\Tencent\Users\441465052\QQ\WinTemp\RichOle\754XW7})3Q}(@}S3$_HC.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098" name="Picture 2" descr="D:\Temp\s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2062311"/>
            <a:ext cx="7439025" cy="43910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1043261" y="1484784"/>
            <a:ext cx="6985123"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a:lstStyle>
          <a:p>
            <a:pPr marL="0" indent="0">
              <a:lnSpc>
                <a:spcPct val="150000"/>
              </a:lnSpc>
              <a:buFont typeface="Wingdings 2" pitchFamily="18" charset="2"/>
              <a:buNone/>
            </a:pPr>
            <a:r>
              <a:rPr lang="zh-CN" altLang="en-US" sz="1800" b="1" dirty="0" smtClean="0">
                <a:solidFill>
                  <a:srgbClr val="0000FF"/>
                </a:solidFill>
                <a:latin typeface="微软雅黑" panose="020B0503020204020204" pitchFamily="34" charset="-122"/>
                <a:ea typeface="微软雅黑" panose="020B0503020204020204" pitchFamily="34" charset="-122"/>
              </a:rPr>
              <a:t>学信档案：学生实名注册，查实本人完整学籍信息，更新查询进度。</a:t>
            </a:r>
            <a:endParaRPr lang="zh-CN" altLang="en-US" sz="18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69812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29</a:t>
            </a:fld>
            <a:endParaRPr lang="en-US" altLang="zh-CN"/>
          </a:p>
        </p:txBody>
      </p:sp>
      <p:sp>
        <p:nvSpPr>
          <p:cNvPr id="6" name="Rectangle 2"/>
          <p:cNvSpPr>
            <a:spLocks noGrp="1" noChangeArrowheads="1"/>
          </p:cNvSpPr>
          <p:nvPr>
            <p:ph type="title"/>
          </p:nvPr>
        </p:nvSpPr>
        <p:spPr>
          <a:xfrm>
            <a:off x="251520" y="14892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学籍在线验证报告</a:t>
            </a:r>
            <a:endParaRPr lang="zh-CN" altLang="en-US" sz="2400" b="1" dirty="0">
              <a:solidFill>
                <a:schemeClr val="bg1"/>
              </a:solidFill>
              <a:latin typeface="微软雅黑" pitchFamily="34" charset="-122"/>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42" y="1070521"/>
            <a:ext cx="4669083" cy="5653449"/>
          </a:xfrm>
          <a:prstGeom prst="rect">
            <a:avLst/>
          </a:prstGeom>
        </p:spPr>
      </p:pic>
      <p:sp>
        <p:nvSpPr>
          <p:cNvPr id="2" name="AutoShape 1" descr="C:\Users\Think\AppData\Roaming\Tencent\Users\441465052\QQ\WinTemp\RichOle\754XW7})3Q}(@}S3$_HC.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49" name="Picture 1" descr="C:\Users\Think\AppData\Roaming\Tencent\Users\441465052\QQ\WinTemp\RichOle\DG@F8JV9X_8{[MQO8EO457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074" y="3275556"/>
            <a:ext cx="4061048" cy="127053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bwMode="auto">
          <a:xfrm>
            <a:off x="2987824" y="3919451"/>
            <a:ext cx="1584176" cy="31026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2" name="矩形 11"/>
          <p:cNvSpPr/>
          <p:nvPr/>
        </p:nvSpPr>
        <p:spPr bwMode="auto">
          <a:xfrm>
            <a:off x="7236296" y="3781571"/>
            <a:ext cx="1584176" cy="31026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2051" name="Picture 3" descr="C:\Users\Think\AppData\Roaming\Tencent\Users\441465052\QQ\WinTemp\RichOle\8ANZCZ{73A3AE7KD(}8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074" y="5013176"/>
            <a:ext cx="4061048"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478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38301A11-B436-49B1-AFB2-2C550D8153FC}" type="slidenum">
              <a:rPr lang="en-US" altLang="zh-CN"/>
              <a:pPr/>
              <a:t>3</a:t>
            </a:fld>
            <a:endParaRPr lang="en-US" altLang="zh-CN"/>
          </a:p>
        </p:txBody>
      </p:sp>
      <p:pic>
        <p:nvPicPr>
          <p:cNvPr id="77722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927" y="1052736"/>
            <a:ext cx="4457422" cy="5616352"/>
          </a:xfrm>
          <a:prstGeom prst="rect">
            <a:avLst/>
          </a:prstGeom>
          <a:noFill/>
        </p:spPr>
      </p:pic>
      <p:sp>
        <p:nvSpPr>
          <p:cNvPr id="5" name="Rectangle 2"/>
          <p:cNvSpPr txBox="1">
            <a:spLocks noRot="1" noChangeArrowheads="1"/>
          </p:cNvSpPr>
          <p:nvPr/>
        </p:nvSpPr>
        <p:spPr>
          <a:xfrm>
            <a:off x="302115" y="0"/>
            <a:ext cx="7772400" cy="7647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kern="0" dirty="0" smtClean="0">
                <a:solidFill>
                  <a:schemeClr val="bg1"/>
                </a:solidFill>
                <a:latin typeface="微软雅黑" pitchFamily="34" charset="-122"/>
                <a:ea typeface="微软雅黑" pitchFamily="34" charset="-122"/>
              </a:rPr>
              <a:t>工作流程</a:t>
            </a:r>
            <a:endParaRPr lang="zh-CN" altLang="en-US" b="1"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21109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30</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endParaRPr lang="zh-CN" altLang="en-US" sz="2400" b="1" dirty="0">
              <a:solidFill>
                <a:schemeClr val="bg1"/>
              </a:solidFill>
              <a:latin typeface="微软雅黑" pitchFamily="34" charset="-122"/>
              <a:ea typeface="微软雅黑" pitchFamily="34" charset="-122"/>
            </a:endParaRPr>
          </a:p>
        </p:txBody>
      </p:sp>
      <p:sp>
        <p:nvSpPr>
          <p:cNvPr id="6" name="Rectangle 2"/>
          <p:cNvSpPr>
            <a:spLocks noGrp="1" noRot="1" noChangeArrowheads="1"/>
          </p:cNvSpPr>
          <p:nvPr>
            <p:ph type="body" sz="half" idx="1"/>
          </p:nvPr>
        </p:nvSpPr>
        <p:spPr>
          <a:xfrm>
            <a:off x="250825" y="1484313"/>
            <a:ext cx="6913563" cy="4320951"/>
          </a:xfrm>
        </p:spPr>
        <p:txBody>
          <a:bodyPr/>
          <a:lstStyle/>
          <a:p>
            <a:pPr marL="609600" indent="-609600">
              <a:lnSpc>
                <a:spcPct val="200000"/>
              </a:lnSpc>
              <a:buFont typeface="Wingdings" pitchFamily="2" charset="2"/>
              <a:buChar char="Ø"/>
            </a:pPr>
            <a:r>
              <a:rPr lang="zh-CN" altLang="en-US" sz="2000" b="1" dirty="0">
                <a:solidFill>
                  <a:srgbClr val="FF0000"/>
                </a:solidFill>
                <a:latin typeface="微软雅黑" panose="020B0503020204020204" pitchFamily="34" charset="-122"/>
                <a:ea typeface="微软雅黑" panose="020B0503020204020204" pitchFamily="34" charset="-122"/>
              </a:rPr>
              <a:t>责任主体：高校学籍学历管理部门</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pPr marL="609600" indent="-609600">
              <a:lnSpc>
                <a:spcPct val="200000"/>
              </a:lnSpc>
              <a:buFont typeface="Wingdings" pitchFamily="2" charset="2"/>
              <a:buChar char="Ø"/>
            </a:pPr>
            <a:r>
              <a:rPr lang="zh-CN" altLang="en-US" sz="2000" b="1" dirty="0" smtClean="0">
                <a:solidFill>
                  <a:srgbClr val="0000FF"/>
                </a:solidFill>
                <a:ea typeface="华文仿宋" pitchFamily="2" charset="-122"/>
              </a:rPr>
              <a:t>认定</a:t>
            </a:r>
            <a:r>
              <a:rPr lang="zh-CN" altLang="en-US" sz="2000" b="1" dirty="0">
                <a:solidFill>
                  <a:srgbClr val="0000FF"/>
                </a:solidFill>
                <a:ea typeface="华文仿宋" pitchFamily="2" charset="-122"/>
              </a:rPr>
              <a:t>在校学生新学年的学习资格</a:t>
            </a:r>
          </a:p>
          <a:p>
            <a:pPr marL="609600" indent="-609600">
              <a:lnSpc>
                <a:spcPct val="200000"/>
              </a:lnSpc>
              <a:buFont typeface="Wingdings" pitchFamily="2" charset="2"/>
              <a:buChar char="Ø"/>
            </a:pPr>
            <a:r>
              <a:rPr lang="zh-CN" altLang="en-US" sz="2000" b="1" dirty="0">
                <a:solidFill>
                  <a:srgbClr val="0000FF"/>
                </a:solidFill>
                <a:ea typeface="华文仿宋" pitchFamily="2" charset="-122"/>
              </a:rPr>
              <a:t>实现学生在校期间全过程的规范化、信息化管理</a:t>
            </a:r>
          </a:p>
          <a:p>
            <a:pPr marL="609600" indent="-609600">
              <a:lnSpc>
                <a:spcPct val="200000"/>
              </a:lnSpc>
              <a:buFont typeface="Wingdings" pitchFamily="2" charset="2"/>
              <a:buChar char="Ø"/>
            </a:pPr>
            <a:r>
              <a:rPr lang="zh-CN" altLang="en-US" sz="2000" b="1" dirty="0">
                <a:ea typeface="华文仿宋" pitchFamily="2" charset="-122"/>
              </a:rPr>
              <a:t>建立完整的高校</a:t>
            </a:r>
            <a:r>
              <a:rPr lang="zh-CN" altLang="en-US" sz="2000" b="1" dirty="0" smtClean="0">
                <a:ea typeface="华文仿宋" pitchFamily="2" charset="-122"/>
              </a:rPr>
              <a:t>学生信息库</a:t>
            </a:r>
            <a:endParaRPr lang="zh-CN" altLang="en-US" sz="2000" b="1" dirty="0">
              <a:ea typeface="华文仿宋" pitchFamily="2" charset="-122"/>
            </a:endParaRPr>
          </a:p>
          <a:p>
            <a:pPr marL="609600" indent="-609600">
              <a:lnSpc>
                <a:spcPct val="200000"/>
              </a:lnSpc>
              <a:buFont typeface="Wingdings" pitchFamily="2" charset="2"/>
              <a:buChar char="Ø"/>
            </a:pPr>
            <a:r>
              <a:rPr lang="zh-CN" altLang="en-US" sz="2000" b="1" dirty="0">
                <a:ea typeface="华文仿宋" pitchFamily="2" charset="-122"/>
              </a:rPr>
              <a:t>促进宏观管理决策</a:t>
            </a:r>
          </a:p>
          <a:p>
            <a:pPr marL="609600" indent="-609600">
              <a:lnSpc>
                <a:spcPct val="200000"/>
              </a:lnSpc>
              <a:buFont typeface="Wingdings" pitchFamily="2" charset="2"/>
              <a:buChar char="Ø"/>
            </a:pPr>
            <a:r>
              <a:rPr lang="zh-CN" altLang="en-US" sz="2000" b="1" dirty="0" smtClean="0">
                <a:ea typeface="华文仿宋" pitchFamily="2" charset="-122"/>
              </a:rPr>
              <a:t>为</a:t>
            </a:r>
            <a:r>
              <a:rPr lang="zh-CN" altLang="en-US" sz="2000" b="1" dirty="0">
                <a:ea typeface="华文仿宋" pitchFamily="2" charset="-122"/>
              </a:rPr>
              <a:t>毕业生就业服务</a:t>
            </a:r>
          </a:p>
        </p:txBody>
      </p:sp>
    </p:spTree>
    <p:extLst>
      <p:ext uri="{BB962C8B-B14F-4D97-AF65-F5344CB8AC3E}">
        <p14:creationId xmlns:p14="http://schemas.microsoft.com/office/powerpoint/2010/main" val="10734634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31</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注册范围</a:t>
            </a:r>
            <a:endParaRPr lang="zh-CN" altLang="en-US" sz="2400" b="1" dirty="0">
              <a:solidFill>
                <a:schemeClr val="bg1"/>
              </a:solidFill>
              <a:latin typeface="微软雅黑" pitchFamily="34" charset="-122"/>
              <a:ea typeface="微软雅黑" pitchFamily="34" charset="-122"/>
            </a:endParaRPr>
          </a:p>
        </p:txBody>
      </p:sp>
      <p:sp>
        <p:nvSpPr>
          <p:cNvPr id="7" name="Rectangle 2"/>
          <p:cNvSpPr>
            <a:spLocks noGrp="1" noRot="1" noChangeArrowheads="1"/>
          </p:cNvSpPr>
          <p:nvPr>
            <p:ph type="body" sz="half" idx="1"/>
          </p:nvPr>
        </p:nvSpPr>
        <p:spPr>
          <a:xfrm>
            <a:off x="250825" y="1484313"/>
            <a:ext cx="8641655" cy="3312839"/>
          </a:xfrm>
        </p:spPr>
        <p:txBody>
          <a:bodyPr/>
          <a:lstStyle/>
          <a:p>
            <a:pPr marL="609600" indent="-609600">
              <a:lnSpc>
                <a:spcPct val="200000"/>
              </a:lnSpc>
              <a:buFont typeface="Wingdings" pitchFamily="2" charset="2"/>
              <a:buChar char="Ø"/>
            </a:pPr>
            <a:r>
              <a:rPr lang="zh-CN" altLang="en-US" sz="2400" b="1" dirty="0">
                <a:latin typeface="华文仿宋" pitchFamily="2" charset="-122"/>
                <a:ea typeface="华文仿宋" pitchFamily="2" charset="-122"/>
              </a:rPr>
              <a:t>全体普通高校在校生（专本硕博）。</a:t>
            </a:r>
          </a:p>
          <a:p>
            <a:pPr marL="609600" indent="-609600">
              <a:lnSpc>
                <a:spcPct val="200000"/>
              </a:lnSpc>
              <a:buFont typeface="Wingdings" pitchFamily="2" charset="2"/>
              <a:buChar char="Ø"/>
            </a:pPr>
            <a:r>
              <a:rPr lang="zh-CN" altLang="en-US" sz="2400" b="1" dirty="0">
                <a:latin typeface="华文仿宋" pitchFamily="2" charset="-122"/>
                <a:ea typeface="华文仿宋" pitchFamily="2" charset="-122"/>
              </a:rPr>
              <a:t>一年级新生也要注册，即将毕业的学生也要注册。</a:t>
            </a:r>
          </a:p>
          <a:p>
            <a:pPr marL="609600" indent="-609600">
              <a:lnSpc>
                <a:spcPct val="200000"/>
              </a:lnSpc>
              <a:buFont typeface="Wingdings" pitchFamily="2" charset="2"/>
              <a:buChar char="Ø"/>
            </a:pPr>
            <a:r>
              <a:rPr lang="zh-CN" altLang="en-US" sz="2400" b="1" dirty="0">
                <a:solidFill>
                  <a:srgbClr val="0000FF"/>
                </a:solidFill>
                <a:latin typeface="华文仿宋" pitchFamily="2" charset="-122"/>
                <a:ea typeface="华文仿宋" pitchFamily="2" charset="-122"/>
              </a:rPr>
              <a:t>一年级新生完成学籍注册时，学年注册自动同步完成</a:t>
            </a:r>
            <a:r>
              <a:rPr lang="zh-CN" altLang="en-US" sz="2400" b="1" dirty="0" smtClean="0">
                <a:solidFill>
                  <a:srgbClr val="0000FF"/>
                </a:solidFill>
                <a:latin typeface="华文仿宋" pitchFamily="2" charset="-122"/>
                <a:ea typeface="华文仿宋" pitchFamily="2" charset="-122"/>
              </a:rPr>
              <a:t>。</a:t>
            </a:r>
            <a:r>
              <a:rPr lang="zh-CN" altLang="en-US" sz="2400" b="1" dirty="0" smtClean="0">
                <a:latin typeface="华文仿宋" pitchFamily="2" charset="-122"/>
                <a:ea typeface="华文仿宋" pitchFamily="2" charset="-122"/>
              </a:rPr>
              <a:t>具体表现为：学籍状态直接变成“注册学籍”。</a:t>
            </a:r>
            <a:endParaRPr lang="en-US" altLang="zh-CN" sz="2400" b="1" dirty="0" smtClean="0">
              <a:latin typeface="华文仿宋" pitchFamily="2" charset="-122"/>
              <a:ea typeface="华文仿宋" pitchFamily="2" charset="-122"/>
            </a:endParaRPr>
          </a:p>
        </p:txBody>
      </p:sp>
    </p:spTree>
    <p:extLst>
      <p:ext uri="{BB962C8B-B14F-4D97-AF65-F5344CB8AC3E}">
        <p14:creationId xmlns:p14="http://schemas.microsoft.com/office/powerpoint/2010/main" val="21758512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32</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工作时段</a:t>
            </a:r>
            <a:endParaRPr lang="zh-CN" altLang="en-US" sz="2400" b="1" dirty="0">
              <a:solidFill>
                <a:schemeClr val="bg1"/>
              </a:solidFill>
              <a:latin typeface="微软雅黑" pitchFamily="34" charset="-122"/>
              <a:ea typeface="微软雅黑" pitchFamily="34" charset="-122"/>
            </a:endParaRPr>
          </a:p>
        </p:txBody>
      </p:sp>
      <p:graphicFrame>
        <p:nvGraphicFramePr>
          <p:cNvPr id="6" name="Object 17"/>
          <p:cNvGraphicFramePr>
            <a:graphicFrameLocks noGrp="1" noChangeAspect="1"/>
          </p:cNvGraphicFramePr>
          <p:nvPr>
            <p:ph idx="1"/>
            <p:extLst>
              <p:ext uri="{D42A27DB-BD31-4B8C-83A1-F6EECF244321}">
                <p14:modId xmlns:p14="http://schemas.microsoft.com/office/powerpoint/2010/main" val="1153230827"/>
              </p:ext>
            </p:extLst>
          </p:nvPr>
        </p:nvGraphicFramePr>
        <p:xfrm>
          <a:off x="1160463" y="1801813"/>
          <a:ext cx="6969125" cy="1792287"/>
        </p:xfrm>
        <a:graphic>
          <a:graphicData uri="http://schemas.openxmlformats.org/presentationml/2006/ole">
            <mc:AlternateContent xmlns:mc="http://schemas.openxmlformats.org/markup-compatibility/2006">
              <mc:Choice xmlns:v="urn:schemas-microsoft-com:vml" Requires="v">
                <p:oleObj spid="_x0000_s5176" name="Visio" r:id="rId4" imgW="6178715" imgH="1588847" progId="Visio.Drawing.11">
                  <p:embed/>
                </p:oleObj>
              </mc:Choice>
              <mc:Fallback>
                <p:oleObj name="Visio" r:id="rId4" imgW="6178715" imgH="1588847" progId="Visio.Drawing.11">
                  <p:embed/>
                  <p:pic>
                    <p:nvPicPr>
                      <p:cNvPr id="0" name=""/>
                      <p:cNvPicPr>
                        <a:picLocks noChangeAspect="1" noChangeArrowheads="1"/>
                      </p:cNvPicPr>
                      <p:nvPr/>
                    </p:nvPicPr>
                    <p:blipFill>
                      <a:blip r:embed="rId5"/>
                      <a:srcRect/>
                      <a:stretch>
                        <a:fillRect/>
                      </a:stretch>
                    </p:blipFill>
                    <p:spPr bwMode="auto">
                      <a:xfrm>
                        <a:off x="1160463" y="1801813"/>
                        <a:ext cx="696912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9"/>
          <p:cNvSpPr txBox="1">
            <a:spLocks noChangeArrowheads="1"/>
          </p:cNvSpPr>
          <p:nvPr/>
        </p:nvSpPr>
        <p:spPr bwMode="auto">
          <a:xfrm>
            <a:off x="611188" y="4324350"/>
            <a:ext cx="7921625" cy="1552575"/>
          </a:xfrm>
          <a:prstGeom prst="rect">
            <a:avLst/>
          </a:prstGeom>
          <a:noFill/>
          <a:ln w="9525" algn="ctr">
            <a:noFill/>
            <a:miter lim="800000"/>
            <a:headEnd/>
            <a:tailEnd/>
          </a:ln>
          <a:effectLst/>
        </p:spPr>
        <p:txBody>
          <a:bodyPr>
            <a:spAutoFit/>
          </a:bodyPr>
          <a:lstStyle/>
          <a:p>
            <a:pPr algn="l">
              <a:spcBef>
                <a:spcPct val="50000"/>
              </a:spcBef>
            </a:pPr>
            <a:r>
              <a:rPr lang="en-US" altLang="zh-CN" sz="2400" b="1" dirty="0">
                <a:latin typeface="Courier New" pitchFamily="49" charset="0"/>
              </a:rPr>
              <a:t>A</a:t>
            </a:r>
            <a:r>
              <a:rPr lang="zh-CN" altLang="en-US" sz="2400" b="1" dirty="0">
                <a:latin typeface="Courier New" pitchFamily="49" charset="0"/>
                <a:ea typeface="华文仿宋" pitchFamily="2" charset="-122"/>
              </a:rPr>
              <a:t>区：上一次学年注册标注完毕，状态是</a:t>
            </a:r>
            <a:r>
              <a:rPr lang="zh-CN" altLang="en-US" sz="2400" b="1" dirty="0">
                <a:latin typeface="华文仿宋"/>
                <a:ea typeface="华文仿宋" pitchFamily="2" charset="-122"/>
              </a:rPr>
              <a:t>“</a:t>
            </a:r>
            <a:r>
              <a:rPr lang="zh-CN" altLang="en-US" sz="2400" b="1" dirty="0">
                <a:latin typeface="Courier New" pitchFamily="49" charset="0"/>
                <a:ea typeface="华文仿宋" pitchFamily="2" charset="-122"/>
              </a:rPr>
              <a:t>注册学籍</a:t>
            </a:r>
            <a:r>
              <a:rPr lang="zh-CN" altLang="en-US" sz="2400" b="1" dirty="0">
                <a:latin typeface="华文仿宋"/>
                <a:ea typeface="华文仿宋" pitchFamily="2" charset="-122"/>
              </a:rPr>
              <a:t>”</a:t>
            </a:r>
            <a:r>
              <a:rPr lang="zh-CN" altLang="en-US" sz="2400" b="1" dirty="0">
                <a:latin typeface="Courier New" pitchFamily="49" charset="0"/>
                <a:ea typeface="华文仿宋" pitchFamily="2" charset="-122"/>
              </a:rPr>
              <a:t>。</a:t>
            </a:r>
          </a:p>
          <a:p>
            <a:pPr algn="l">
              <a:spcBef>
                <a:spcPct val="50000"/>
              </a:spcBef>
            </a:pPr>
            <a:r>
              <a:rPr lang="en-US" altLang="zh-CN" sz="2400" b="1" dirty="0">
                <a:solidFill>
                  <a:srgbClr val="0000FF"/>
                </a:solidFill>
                <a:latin typeface="Courier New" pitchFamily="49" charset="0"/>
              </a:rPr>
              <a:t>B</a:t>
            </a:r>
            <a:r>
              <a:rPr lang="zh-CN" altLang="en-US" sz="2400" b="1" dirty="0">
                <a:solidFill>
                  <a:srgbClr val="0000FF"/>
                </a:solidFill>
                <a:latin typeface="Courier New" pitchFamily="49" charset="0"/>
                <a:ea typeface="华文仿宋" pitchFamily="2" charset="-122"/>
              </a:rPr>
              <a:t>区：自动切换成</a:t>
            </a:r>
            <a:r>
              <a:rPr lang="zh-CN" altLang="en-US" sz="2400" b="1" dirty="0">
                <a:solidFill>
                  <a:srgbClr val="0000FF"/>
                </a:solidFill>
                <a:latin typeface="华文仿宋"/>
                <a:ea typeface="华文仿宋" pitchFamily="2" charset="-122"/>
              </a:rPr>
              <a:t>“</a:t>
            </a:r>
            <a:r>
              <a:rPr lang="zh-CN" altLang="en-US" sz="2400" b="1" dirty="0">
                <a:solidFill>
                  <a:srgbClr val="0000FF"/>
                </a:solidFill>
                <a:latin typeface="Courier New" pitchFamily="49" charset="0"/>
                <a:ea typeface="华文仿宋" pitchFamily="2" charset="-122"/>
              </a:rPr>
              <a:t>待注册</a:t>
            </a:r>
            <a:r>
              <a:rPr lang="zh-CN" altLang="en-US" sz="2400" b="1" dirty="0">
                <a:solidFill>
                  <a:srgbClr val="0000FF"/>
                </a:solidFill>
                <a:latin typeface="华文仿宋"/>
                <a:ea typeface="华文仿宋" pitchFamily="2" charset="-122"/>
              </a:rPr>
              <a:t>”</a:t>
            </a:r>
            <a:r>
              <a:rPr lang="zh-CN" altLang="en-US" sz="2400" b="1" dirty="0">
                <a:solidFill>
                  <a:srgbClr val="0000FF"/>
                </a:solidFill>
                <a:latin typeface="Courier New" pitchFamily="49" charset="0"/>
                <a:ea typeface="华文仿宋" pitchFamily="2" charset="-122"/>
              </a:rPr>
              <a:t>，需要重新标注。</a:t>
            </a:r>
          </a:p>
          <a:p>
            <a:pPr algn="l">
              <a:spcBef>
                <a:spcPct val="50000"/>
              </a:spcBef>
            </a:pPr>
            <a:r>
              <a:rPr lang="en-US" altLang="zh-CN" sz="2400" b="1" dirty="0">
                <a:solidFill>
                  <a:srgbClr val="FF0000"/>
                </a:solidFill>
                <a:latin typeface="Courier New" pitchFamily="49" charset="0"/>
              </a:rPr>
              <a:t>C</a:t>
            </a:r>
            <a:r>
              <a:rPr lang="zh-CN" altLang="en-US" sz="2400" b="1" dirty="0">
                <a:solidFill>
                  <a:srgbClr val="FF0000"/>
                </a:solidFill>
                <a:latin typeface="Courier New" pitchFamily="49" charset="0"/>
                <a:ea typeface="华文仿宋" pitchFamily="2" charset="-122"/>
              </a:rPr>
              <a:t>区：仍然没有标注的，不再视为在校生。</a:t>
            </a:r>
          </a:p>
        </p:txBody>
      </p:sp>
    </p:spTree>
    <p:extLst>
      <p:ext uri="{BB962C8B-B14F-4D97-AF65-F5344CB8AC3E}">
        <p14:creationId xmlns:p14="http://schemas.microsoft.com/office/powerpoint/2010/main" val="15331435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33</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r>
              <a:rPr lang="en-US" altLang="zh-CN" sz="2400" b="1" dirty="0" smtClean="0">
                <a:solidFill>
                  <a:schemeClr val="bg1"/>
                </a:solidFill>
                <a:latin typeface="微软雅黑" pitchFamily="34" charset="-122"/>
                <a:ea typeface="微软雅黑" pitchFamily="34" charset="-122"/>
              </a:rPr>
              <a:t>_3</a:t>
            </a:r>
            <a:r>
              <a:rPr lang="zh-CN" altLang="en-US" sz="2400" b="1" dirty="0" smtClean="0">
                <a:solidFill>
                  <a:schemeClr val="bg1"/>
                </a:solidFill>
                <a:latin typeface="微软雅黑" pitchFamily="34" charset="-122"/>
                <a:ea typeface="微软雅黑" pitchFamily="34" charset="-122"/>
              </a:rPr>
              <a:t>种状态</a:t>
            </a:r>
            <a:endParaRPr lang="zh-CN" altLang="en-US" sz="2400" b="1" dirty="0">
              <a:solidFill>
                <a:schemeClr val="bg1"/>
              </a:solidFill>
              <a:latin typeface="微软雅黑" pitchFamily="34" charset="-122"/>
              <a:ea typeface="微软雅黑" pitchFamily="34" charset="-122"/>
            </a:endParaRPr>
          </a:p>
        </p:txBody>
      </p:sp>
      <p:sp>
        <p:nvSpPr>
          <p:cNvPr id="7" name="Rectangle 3"/>
          <p:cNvSpPr>
            <a:spLocks noGrp="1" noRot="1" noChangeArrowheads="1"/>
          </p:cNvSpPr>
          <p:nvPr>
            <p:ph type="body" sz="half" idx="1"/>
          </p:nvPr>
        </p:nvSpPr>
        <p:spPr>
          <a:xfrm>
            <a:off x="682625" y="3933825"/>
            <a:ext cx="8066088" cy="2449513"/>
          </a:xfrm>
        </p:spPr>
        <p:txBody>
          <a:bodyPr/>
          <a:lstStyle/>
          <a:p>
            <a:pPr marL="609600" indent="-609600">
              <a:buFont typeface="Wingdings 2" pitchFamily="18" charset="2"/>
              <a:buNone/>
            </a:pPr>
            <a:endParaRPr lang="en-US" altLang="zh-CN" sz="2400" b="1" dirty="0">
              <a:latin typeface="华文仿宋" pitchFamily="2" charset="-122"/>
              <a:ea typeface="华文仿宋" pitchFamily="2" charset="-122"/>
            </a:endParaRPr>
          </a:p>
          <a:p>
            <a:pPr marL="609600" indent="-609600">
              <a:buFont typeface="Wingdings 2" pitchFamily="18" charset="2"/>
              <a:buNone/>
            </a:pPr>
            <a:r>
              <a:rPr lang="zh-CN" altLang="en-US" sz="2400" b="1" dirty="0">
                <a:latin typeface="华文仿宋" pitchFamily="2" charset="-122"/>
                <a:ea typeface="华文仿宋" pitchFamily="2" charset="-122"/>
              </a:rPr>
              <a:t>目标：在平台中真实反映当前所有学生的学籍状况。</a:t>
            </a:r>
          </a:p>
          <a:p>
            <a:pPr marL="609600" indent="-609600">
              <a:buFont typeface="Wingdings 2" pitchFamily="18" charset="2"/>
              <a:buNone/>
            </a:pPr>
            <a:endParaRPr lang="zh-CN" altLang="en-US" sz="2400" b="1" dirty="0">
              <a:latin typeface="华文仿宋" pitchFamily="2" charset="-122"/>
              <a:ea typeface="华文仿宋" pitchFamily="2" charset="-122"/>
            </a:endParaRPr>
          </a:p>
          <a:p>
            <a:pPr marL="609600" indent="-609600">
              <a:buFont typeface="Wingdings 2" pitchFamily="18" charset="2"/>
              <a:buNone/>
            </a:pPr>
            <a:r>
              <a:rPr lang="zh-CN" altLang="en-US" sz="2400" b="1" dirty="0">
                <a:latin typeface="华文仿宋" pitchFamily="2" charset="-122"/>
                <a:ea typeface="华文仿宋" pitchFamily="2" charset="-122"/>
              </a:rPr>
              <a:t>说明：每年</a:t>
            </a:r>
            <a:r>
              <a:rPr lang="en-US" altLang="zh-CN" sz="2400" b="1" dirty="0">
                <a:latin typeface="华文仿宋" pitchFamily="2" charset="-122"/>
                <a:ea typeface="华文仿宋" pitchFamily="2" charset="-122"/>
              </a:rPr>
              <a:t>8</a:t>
            </a:r>
            <a:r>
              <a:rPr lang="zh-CN" altLang="en-US" sz="2400" b="1" dirty="0">
                <a:latin typeface="华文仿宋" pitchFamily="2" charset="-122"/>
                <a:ea typeface="华文仿宋" pitchFamily="2" charset="-122"/>
              </a:rPr>
              <a:t>月</a:t>
            </a:r>
            <a:r>
              <a:rPr lang="en-US" altLang="zh-CN" sz="2400" b="1" dirty="0">
                <a:latin typeface="华文仿宋" pitchFamily="2" charset="-122"/>
                <a:ea typeface="华文仿宋" pitchFamily="2" charset="-122"/>
              </a:rPr>
              <a:t>1</a:t>
            </a:r>
            <a:r>
              <a:rPr lang="zh-CN" altLang="en-US" sz="2400" b="1" dirty="0">
                <a:latin typeface="华文仿宋" pitchFamily="2" charset="-122"/>
                <a:ea typeface="华文仿宋" pitchFamily="2" charset="-122"/>
              </a:rPr>
              <a:t>号会初始化成“待注册”。</a:t>
            </a:r>
          </a:p>
          <a:p>
            <a:pPr marL="609600" indent="-609600">
              <a:buFont typeface="Wingdings 2" pitchFamily="18" charset="2"/>
              <a:buNone/>
            </a:pPr>
            <a:r>
              <a:rPr lang="zh-CN" altLang="en-US" sz="2400" b="1" dirty="0">
                <a:latin typeface="华文仿宋" pitchFamily="2" charset="-122"/>
                <a:ea typeface="华文仿宋" pitchFamily="2" charset="-122"/>
              </a:rPr>
              <a:t>         </a:t>
            </a:r>
            <a:r>
              <a:rPr lang="zh-CN" altLang="en-US" sz="2400" b="1" dirty="0">
                <a:solidFill>
                  <a:srgbClr val="FF0000"/>
                </a:solidFill>
                <a:latin typeface="华文仿宋" pitchFamily="2" charset="-122"/>
                <a:ea typeface="华文仿宋" pitchFamily="2" charset="-122"/>
              </a:rPr>
              <a:t>“待注册”人数为</a:t>
            </a:r>
            <a:r>
              <a:rPr lang="en-US" altLang="zh-CN" sz="2400" b="1" dirty="0">
                <a:solidFill>
                  <a:srgbClr val="FF0000"/>
                </a:solidFill>
                <a:latin typeface="华文仿宋" pitchFamily="2" charset="-122"/>
                <a:ea typeface="华文仿宋" pitchFamily="2" charset="-122"/>
              </a:rPr>
              <a:t>0</a:t>
            </a:r>
            <a:r>
              <a:rPr lang="zh-CN" altLang="en-US" sz="2400" b="1" dirty="0">
                <a:solidFill>
                  <a:srgbClr val="FF0000"/>
                </a:solidFill>
                <a:latin typeface="华文仿宋" pitchFamily="2" charset="-122"/>
                <a:ea typeface="华文仿宋" pitchFamily="2" charset="-122"/>
              </a:rPr>
              <a:t>标志着学年电子注册工作完成。</a:t>
            </a:r>
          </a:p>
        </p:txBody>
      </p:sp>
      <p:graphicFrame>
        <p:nvGraphicFramePr>
          <p:cNvPr id="9" name="Group 31"/>
          <p:cNvGraphicFramePr>
            <a:graphicFrameLocks noGrp="1"/>
          </p:cNvGraphicFramePr>
          <p:nvPr>
            <p:ph sz="half" idx="2"/>
          </p:nvPr>
        </p:nvGraphicFramePr>
        <p:xfrm>
          <a:off x="1296988" y="1716088"/>
          <a:ext cx="6554787" cy="2017713"/>
        </p:xfrm>
        <a:graphic>
          <a:graphicData uri="http://schemas.openxmlformats.org/drawingml/2006/table">
            <a:tbl>
              <a:tblPr/>
              <a:tblGrid>
                <a:gridCol w="3190875"/>
                <a:gridCol w="3363912"/>
              </a:tblGrid>
              <a:tr h="5603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400" b="1" i="0" u="none" strike="noStrike" cap="none" normalizeH="0" baseline="0" dirty="0" smtClean="0">
                          <a:ln>
                            <a:noFill/>
                          </a:ln>
                          <a:solidFill>
                            <a:schemeClr val="tx1"/>
                          </a:solidFill>
                          <a:effectLst/>
                          <a:latin typeface="Arial" charset="0"/>
                          <a:ea typeface="华文中宋" pitchFamily="2" charset="-122"/>
                        </a:rPr>
                        <a:t>学年注册状态</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400" b="1" i="0" u="none" strike="noStrike" cap="none" normalizeH="0" baseline="0" dirty="0" smtClean="0">
                          <a:ln>
                            <a:noFill/>
                          </a:ln>
                          <a:solidFill>
                            <a:schemeClr val="tx1"/>
                          </a:solidFill>
                          <a:effectLst/>
                          <a:latin typeface="Arial" charset="0"/>
                          <a:ea typeface="华文中宋" pitchFamily="2" charset="-122"/>
                        </a:rPr>
                        <a:t>处理方式</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注册学籍</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smtClean="0">
                          <a:ln>
                            <a:noFill/>
                          </a:ln>
                          <a:solidFill>
                            <a:schemeClr val="tx1"/>
                          </a:solidFill>
                          <a:effectLst/>
                          <a:latin typeface="Arial" charset="0"/>
                          <a:ea typeface="华文仿宋" pitchFamily="2" charset="-122"/>
                        </a:rPr>
                        <a:t>DBF</a:t>
                      </a:r>
                      <a:r>
                        <a:rPr kumimoji="0" lang="zh-CN" altLang="en-US" sz="2000" b="1" i="0" u="none" strike="noStrike" cap="none" normalizeH="0" baseline="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保留学籍</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smtClean="0">
                          <a:ln>
                            <a:noFill/>
                          </a:ln>
                          <a:solidFill>
                            <a:schemeClr val="tx1"/>
                          </a:solidFill>
                          <a:effectLst/>
                          <a:latin typeface="Arial" charset="0"/>
                          <a:ea typeface="华文仿宋" pitchFamily="2" charset="-122"/>
                        </a:rPr>
                        <a:t>DBF</a:t>
                      </a:r>
                      <a:r>
                        <a:rPr kumimoji="0" lang="zh-CN" altLang="en-US" sz="2000" b="1" i="0" u="none" strike="noStrike" cap="none" normalizeH="0" baseline="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暂缓注册</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
                          <a:schemeClr val="tx1"/>
                        </a:buClr>
                        <a:buSzPct val="85000"/>
                        <a:buFont typeface="Wingdings 2" pitchFamily="18" charset="2"/>
                        <a:buNone/>
                        <a:tabLst/>
                      </a:pPr>
                      <a:r>
                        <a:rPr kumimoji="0" lang="zh-CN" altLang="en-US" sz="2000" b="1" i="0" u="none" strike="noStrike" cap="none" normalizeH="0" baseline="0" smtClean="0">
                          <a:ln>
                            <a:noFill/>
                          </a:ln>
                          <a:solidFill>
                            <a:schemeClr val="tx1"/>
                          </a:solidFill>
                          <a:effectLst/>
                          <a:latin typeface="Arial" charset="0"/>
                          <a:ea typeface="华文仿宋" pitchFamily="2" charset="-122"/>
                        </a:rPr>
                        <a:t>上传</a:t>
                      </a:r>
                      <a:r>
                        <a:rPr kumimoji="0" lang="en-US" altLang="zh-CN" sz="2000" b="1" i="0" u="none" strike="noStrike" cap="none" normalizeH="0" baseline="0" smtClean="0">
                          <a:ln>
                            <a:noFill/>
                          </a:ln>
                          <a:solidFill>
                            <a:schemeClr val="tx1"/>
                          </a:solidFill>
                          <a:effectLst/>
                          <a:latin typeface="Arial" charset="0"/>
                          <a:ea typeface="华文仿宋" pitchFamily="2" charset="-122"/>
                        </a:rPr>
                        <a:t>DBF</a:t>
                      </a:r>
                      <a:r>
                        <a:rPr kumimoji="0" lang="zh-CN" altLang="en-US" sz="2000" b="1" i="0" u="none" strike="noStrike" cap="none" normalizeH="0" baseline="0" smtClean="0">
                          <a:ln>
                            <a:noFill/>
                          </a:ln>
                          <a:solidFill>
                            <a:schemeClr val="tx1"/>
                          </a:solidFill>
                          <a:effectLst/>
                          <a:latin typeface="Arial" charset="0"/>
                          <a:ea typeface="华文仿宋" pitchFamily="2" charset="-122"/>
                        </a:rPr>
                        <a:t>或注册状态管理</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76213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34</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工作流程</a:t>
            </a:r>
            <a:endParaRPr lang="zh-CN" altLang="en-US" sz="2400" b="1" dirty="0">
              <a:solidFill>
                <a:schemeClr val="bg1"/>
              </a:solidFill>
              <a:latin typeface="微软雅黑" pitchFamily="34" charset="-122"/>
              <a:ea typeface="微软雅黑" pitchFamily="34" charset="-122"/>
            </a:endParaRPr>
          </a:p>
        </p:txBody>
      </p:sp>
      <p:sp>
        <p:nvSpPr>
          <p:cNvPr id="8" name="AutoShape 2"/>
          <p:cNvSpPr>
            <a:spLocks noChangeArrowheads="1"/>
          </p:cNvSpPr>
          <p:nvPr/>
        </p:nvSpPr>
        <p:spPr bwMode="auto">
          <a:xfrm>
            <a:off x="2463156" y="3208163"/>
            <a:ext cx="3944937" cy="368300"/>
          </a:xfrm>
          <a:prstGeom prst="flowChartProcess">
            <a:avLst/>
          </a:prstGeom>
          <a:solidFill>
            <a:srgbClr val="FFFFFF"/>
          </a:solidFill>
          <a:ln w="9525">
            <a:solidFill>
              <a:srgbClr val="000000"/>
            </a:solidFill>
            <a:miter lim="800000"/>
            <a:headEnd/>
            <a:tailEnd/>
          </a:ln>
        </p:spPr>
        <p:txBody>
          <a:bodyPr/>
          <a:lstStyle/>
          <a:p>
            <a:pPr marL="457200" indent="-457200"/>
            <a:r>
              <a:rPr kumimoji="1" lang="zh-CN" altLang="en-US" b="1">
                <a:solidFill>
                  <a:srgbClr val="FF0000"/>
                </a:solidFill>
                <a:latin typeface="华文仿宋" pitchFamily="2" charset="-122"/>
                <a:ea typeface="华文仿宋" pitchFamily="2" charset="-122"/>
              </a:rPr>
              <a:t>上传实际在校的学生名单，注册学籍</a:t>
            </a:r>
          </a:p>
        </p:txBody>
      </p:sp>
      <p:sp>
        <p:nvSpPr>
          <p:cNvPr id="10" name="AutoShape 3"/>
          <p:cNvSpPr>
            <a:spLocks noChangeArrowheads="1"/>
          </p:cNvSpPr>
          <p:nvPr/>
        </p:nvSpPr>
        <p:spPr bwMode="auto">
          <a:xfrm>
            <a:off x="2463156" y="1001538"/>
            <a:ext cx="3944937" cy="368300"/>
          </a:xfrm>
          <a:prstGeom prst="flowChartProcess">
            <a:avLst/>
          </a:prstGeom>
          <a:solidFill>
            <a:srgbClr val="FFFFFF"/>
          </a:solidFill>
          <a:ln w="9525">
            <a:solidFill>
              <a:srgbClr val="000000"/>
            </a:solidFill>
            <a:miter lim="800000"/>
            <a:headEnd/>
            <a:tailEnd/>
          </a:ln>
        </p:spPr>
        <p:txBody>
          <a:bodyPr/>
          <a:lstStyle/>
          <a:p>
            <a:r>
              <a:rPr kumimoji="1" lang="zh-CN" altLang="en-US" b="1">
                <a:latin typeface="华文仿宋" pitchFamily="2" charset="-122"/>
                <a:ea typeface="华文仿宋" pitchFamily="2" charset="-122"/>
              </a:rPr>
              <a:t>在本校系统中确认学生在校情况</a:t>
            </a:r>
          </a:p>
        </p:txBody>
      </p:sp>
      <p:sp>
        <p:nvSpPr>
          <p:cNvPr id="11" name="AutoShape 5"/>
          <p:cNvSpPr>
            <a:spLocks noChangeArrowheads="1"/>
          </p:cNvSpPr>
          <p:nvPr/>
        </p:nvSpPr>
        <p:spPr bwMode="auto">
          <a:xfrm>
            <a:off x="2442518" y="1750838"/>
            <a:ext cx="3944938" cy="366713"/>
          </a:xfrm>
          <a:prstGeom prst="flowChartProcess">
            <a:avLst/>
          </a:prstGeom>
          <a:solidFill>
            <a:srgbClr val="FFFFFF"/>
          </a:solidFill>
          <a:ln w="9525">
            <a:solidFill>
              <a:srgbClr val="000000"/>
            </a:solidFill>
            <a:miter lim="800000"/>
            <a:headEnd/>
            <a:tailEnd/>
          </a:ln>
        </p:spPr>
        <p:txBody>
          <a:bodyPr/>
          <a:lstStyle/>
          <a:p>
            <a:r>
              <a:rPr kumimoji="1" lang="zh-CN" altLang="en-US" b="1">
                <a:latin typeface="华文仿宋" pitchFamily="2" charset="-122"/>
                <a:ea typeface="华文仿宋" pitchFamily="2" charset="-122"/>
              </a:rPr>
              <a:t>转换成平台要求的格式、结构</a:t>
            </a:r>
          </a:p>
        </p:txBody>
      </p:sp>
      <p:sp>
        <p:nvSpPr>
          <p:cNvPr id="12" name="AutoShape 6"/>
          <p:cNvSpPr>
            <a:spLocks noChangeArrowheads="1"/>
          </p:cNvSpPr>
          <p:nvPr/>
        </p:nvSpPr>
        <p:spPr bwMode="auto">
          <a:xfrm>
            <a:off x="2463156" y="3952701"/>
            <a:ext cx="3944937" cy="614362"/>
          </a:xfrm>
          <a:prstGeom prst="flowChartDecision">
            <a:avLst/>
          </a:prstGeom>
          <a:solidFill>
            <a:srgbClr val="FFFFFF"/>
          </a:solidFill>
          <a:ln w="9525">
            <a:solidFill>
              <a:srgbClr val="000000"/>
            </a:solidFill>
            <a:miter lim="800000"/>
            <a:headEnd/>
            <a:tailEnd/>
          </a:ln>
        </p:spPr>
        <p:txBody>
          <a:bodyPr/>
          <a:lstStyle/>
          <a:p>
            <a:r>
              <a:rPr kumimoji="1" lang="zh-CN" altLang="en-US" b="1">
                <a:latin typeface="华文仿宋" pitchFamily="2" charset="-122"/>
                <a:ea typeface="华文仿宋" pitchFamily="2" charset="-122"/>
              </a:rPr>
              <a:t>校验通过？</a:t>
            </a:r>
          </a:p>
        </p:txBody>
      </p:sp>
      <p:sp>
        <p:nvSpPr>
          <p:cNvPr id="13" name="AutoShape 8"/>
          <p:cNvSpPr>
            <a:spLocks noChangeArrowheads="1"/>
          </p:cNvSpPr>
          <p:nvPr/>
        </p:nvSpPr>
        <p:spPr bwMode="auto">
          <a:xfrm>
            <a:off x="2456806" y="6446663"/>
            <a:ext cx="3944937" cy="366713"/>
          </a:xfrm>
          <a:prstGeom prst="flowChartProcess">
            <a:avLst/>
          </a:prstGeom>
          <a:solidFill>
            <a:srgbClr val="FFFFFF"/>
          </a:solidFill>
          <a:ln w="9525">
            <a:solidFill>
              <a:srgbClr val="000000"/>
            </a:solidFill>
            <a:miter lim="800000"/>
            <a:headEnd/>
            <a:tailEnd/>
          </a:ln>
        </p:spPr>
        <p:txBody>
          <a:bodyPr/>
          <a:lstStyle/>
          <a:p>
            <a:pPr marL="457200" indent="-457200"/>
            <a:r>
              <a:rPr kumimoji="1" lang="zh-CN" altLang="en-US" b="1">
                <a:latin typeface="Courier New" pitchFamily="49" charset="0"/>
                <a:ea typeface="华文仿宋" pitchFamily="2" charset="-122"/>
              </a:rPr>
              <a:t>关注工作进度</a:t>
            </a:r>
            <a:r>
              <a:rPr kumimoji="1" lang="zh-CN" altLang="en-US" b="1">
                <a:solidFill>
                  <a:srgbClr val="FF0000"/>
                </a:solidFill>
                <a:latin typeface="Courier New" pitchFamily="49" charset="0"/>
                <a:ea typeface="华文仿宋" pitchFamily="2" charset="-122"/>
              </a:rPr>
              <a:t>（实时刷新）</a:t>
            </a:r>
          </a:p>
        </p:txBody>
      </p:sp>
      <p:sp>
        <p:nvSpPr>
          <p:cNvPr id="14" name="AutoShape 9"/>
          <p:cNvSpPr>
            <a:spLocks noChangeArrowheads="1"/>
          </p:cNvSpPr>
          <p:nvPr/>
        </p:nvSpPr>
        <p:spPr bwMode="auto">
          <a:xfrm>
            <a:off x="683568" y="3698701"/>
            <a:ext cx="1503363" cy="368300"/>
          </a:xfrm>
          <a:prstGeom prst="flowChartProcess">
            <a:avLst/>
          </a:prstGeom>
          <a:solidFill>
            <a:srgbClr val="FFFFFF"/>
          </a:solidFill>
          <a:ln w="9525">
            <a:solidFill>
              <a:srgbClr val="000000"/>
            </a:solidFill>
            <a:miter lim="800000"/>
            <a:headEnd/>
            <a:tailEnd/>
          </a:ln>
        </p:spPr>
        <p:txBody>
          <a:bodyPr/>
          <a:lstStyle/>
          <a:p>
            <a:r>
              <a:rPr kumimoji="1" lang="zh-CN" altLang="en-US" b="1">
                <a:latin typeface="华文仿宋" pitchFamily="2" charset="-122"/>
                <a:ea typeface="华文仿宋" pitchFamily="2" charset="-122"/>
              </a:rPr>
              <a:t>解决问题</a:t>
            </a:r>
          </a:p>
        </p:txBody>
      </p:sp>
      <p:sp>
        <p:nvSpPr>
          <p:cNvPr id="15" name="AutoShape 10"/>
          <p:cNvSpPr>
            <a:spLocks noChangeArrowheads="1"/>
          </p:cNvSpPr>
          <p:nvPr/>
        </p:nvSpPr>
        <p:spPr bwMode="auto">
          <a:xfrm>
            <a:off x="4153843" y="1369838"/>
            <a:ext cx="563563" cy="3683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
        <p:nvSpPr>
          <p:cNvPr id="16" name="AutoShape 11"/>
          <p:cNvSpPr>
            <a:spLocks noChangeArrowheads="1"/>
          </p:cNvSpPr>
          <p:nvPr/>
        </p:nvSpPr>
        <p:spPr bwMode="auto">
          <a:xfrm>
            <a:off x="4153843" y="2104851"/>
            <a:ext cx="563563" cy="3683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
        <p:nvSpPr>
          <p:cNvPr id="17" name="AutoShape 12"/>
          <p:cNvSpPr>
            <a:spLocks noChangeArrowheads="1"/>
          </p:cNvSpPr>
          <p:nvPr/>
        </p:nvSpPr>
        <p:spPr bwMode="auto">
          <a:xfrm>
            <a:off x="4153843" y="2839863"/>
            <a:ext cx="563563" cy="3683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
        <p:nvSpPr>
          <p:cNvPr id="18" name="AutoShape 13"/>
          <p:cNvSpPr>
            <a:spLocks noChangeArrowheads="1"/>
          </p:cNvSpPr>
          <p:nvPr/>
        </p:nvSpPr>
        <p:spPr bwMode="auto">
          <a:xfrm>
            <a:off x="4153843" y="3576463"/>
            <a:ext cx="563563" cy="366713"/>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
        <p:nvSpPr>
          <p:cNvPr id="19" name="AutoShape 14"/>
          <p:cNvSpPr>
            <a:spLocks noChangeArrowheads="1"/>
          </p:cNvSpPr>
          <p:nvPr/>
        </p:nvSpPr>
        <p:spPr bwMode="auto">
          <a:xfrm>
            <a:off x="4153843" y="4576588"/>
            <a:ext cx="563563" cy="4318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
        <p:nvSpPr>
          <p:cNvPr id="20" name="AutoShape 15"/>
          <p:cNvSpPr>
            <a:spLocks noChangeArrowheads="1"/>
          </p:cNvSpPr>
          <p:nvPr/>
        </p:nvSpPr>
        <p:spPr bwMode="auto">
          <a:xfrm>
            <a:off x="4153843" y="6078363"/>
            <a:ext cx="563563" cy="3683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cxnSp>
        <p:nvCxnSpPr>
          <p:cNvPr id="21" name="AutoShape 16"/>
          <p:cNvCxnSpPr>
            <a:cxnSpLocks noChangeShapeType="1"/>
            <a:stCxn id="12" idx="1"/>
            <a:endCxn id="14" idx="2"/>
          </p:cNvCxnSpPr>
          <p:nvPr/>
        </p:nvCxnSpPr>
        <p:spPr bwMode="auto">
          <a:xfrm rot="10800000">
            <a:off x="1436043" y="4067001"/>
            <a:ext cx="1027113" cy="193675"/>
          </a:xfrm>
          <a:prstGeom prst="bentConnector2">
            <a:avLst/>
          </a:prstGeom>
          <a:noFill/>
          <a:ln w="38100">
            <a:solidFill>
              <a:schemeClr val="tx1"/>
            </a:solidFill>
            <a:miter lim="800000"/>
            <a:headEnd/>
            <a:tailEnd type="triangle" w="med" len="med"/>
          </a:ln>
        </p:spPr>
      </p:cxnSp>
      <p:cxnSp>
        <p:nvCxnSpPr>
          <p:cNvPr id="22" name="AutoShape 17"/>
          <p:cNvCxnSpPr>
            <a:cxnSpLocks noChangeShapeType="1"/>
            <a:stCxn id="14" idx="0"/>
            <a:endCxn id="8" idx="1"/>
          </p:cNvCxnSpPr>
          <p:nvPr/>
        </p:nvCxnSpPr>
        <p:spPr bwMode="auto">
          <a:xfrm rot="16200000">
            <a:off x="1796406" y="3031950"/>
            <a:ext cx="306388" cy="1027113"/>
          </a:xfrm>
          <a:prstGeom prst="bentConnector2">
            <a:avLst/>
          </a:prstGeom>
          <a:noFill/>
          <a:ln w="38100">
            <a:solidFill>
              <a:schemeClr val="tx1"/>
            </a:solidFill>
            <a:miter lim="800000"/>
            <a:headEnd/>
            <a:tailEnd type="triangle" w="med" len="med"/>
          </a:ln>
        </p:spPr>
      </p:cxnSp>
      <p:sp>
        <p:nvSpPr>
          <p:cNvPr id="23" name="Text Box 18"/>
          <p:cNvSpPr txBox="1">
            <a:spLocks noChangeArrowheads="1"/>
          </p:cNvSpPr>
          <p:nvPr/>
        </p:nvSpPr>
        <p:spPr bwMode="auto">
          <a:xfrm>
            <a:off x="4717406" y="4601988"/>
            <a:ext cx="790575" cy="366713"/>
          </a:xfrm>
          <a:prstGeom prst="rect">
            <a:avLst/>
          </a:prstGeom>
          <a:noFill/>
          <a:ln w="9525" algn="ctr">
            <a:noFill/>
            <a:miter lim="800000"/>
            <a:headEnd/>
            <a:tailEnd/>
          </a:ln>
          <a:effectLst/>
        </p:spPr>
        <p:txBody>
          <a:bodyPr/>
          <a:lstStyle/>
          <a:p>
            <a:pPr algn="just"/>
            <a:r>
              <a:rPr kumimoji="1" lang="en-US" altLang="zh-CN" b="1">
                <a:ea typeface="华文仿宋" pitchFamily="2" charset="-122"/>
              </a:rPr>
              <a:t>Yes</a:t>
            </a:r>
          </a:p>
        </p:txBody>
      </p:sp>
      <p:sp>
        <p:nvSpPr>
          <p:cNvPr id="24" name="Text Box 19"/>
          <p:cNvSpPr txBox="1">
            <a:spLocks noChangeArrowheads="1"/>
          </p:cNvSpPr>
          <p:nvPr/>
        </p:nvSpPr>
        <p:spPr bwMode="auto">
          <a:xfrm>
            <a:off x="1704331" y="4311476"/>
            <a:ext cx="563562" cy="368300"/>
          </a:xfrm>
          <a:prstGeom prst="rect">
            <a:avLst/>
          </a:prstGeom>
          <a:noFill/>
          <a:ln w="9525" algn="ctr">
            <a:noFill/>
            <a:miter lim="800000"/>
            <a:headEnd/>
            <a:tailEnd/>
          </a:ln>
          <a:effectLst/>
        </p:spPr>
        <p:txBody>
          <a:bodyPr/>
          <a:lstStyle/>
          <a:p>
            <a:pPr algn="just"/>
            <a:r>
              <a:rPr kumimoji="1" lang="en-US" altLang="zh-CN" b="1">
                <a:ea typeface="华文仿宋" pitchFamily="2" charset="-122"/>
              </a:rPr>
              <a:t>No</a:t>
            </a:r>
          </a:p>
        </p:txBody>
      </p:sp>
      <p:sp>
        <p:nvSpPr>
          <p:cNvPr id="25" name="AutoShape 20"/>
          <p:cNvSpPr>
            <a:spLocks/>
          </p:cNvSpPr>
          <p:nvPr/>
        </p:nvSpPr>
        <p:spPr bwMode="auto">
          <a:xfrm>
            <a:off x="6784331" y="1001538"/>
            <a:ext cx="376237" cy="1147763"/>
          </a:xfrm>
          <a:prstGeom prst="rightBrace">
            <a:avLst>
              <a:gd name="adj1" fmla="val 25422"/>
              <a:gd name="adj2" fmla="val 50000"/>
            </a:avLst>
          </a:prstGeom>
          <a:noFill/>
          <a:ln w="38100">
            <a:solidFill>
              <a:schemeClr val="tx1"/>
            </a:solidFill>
            <a:round/>
            <a:headEnd/>
            <a:tailEnd/>
          </a:ln>
        </p:spPr>
        <p:txBody>
          <a:bodyPr/>
          <a:lstStyle/>
          <a:p>
            <a:endParaRPr lang="zh-CN" altLang="en-US"/>
          </a:p>
        </p:txBody>
      </p:sp>
      <p:sp>
        <p:nvSpPr>
          <p:cNvPr id="26" name="AutoShape 21"/>
          <p:cNvSpPr>
            <a:spLocks/>
          </p:cNvSpPr>
          <p:nvPr/>
        </p:nvSpPr>
        <p:spPr bwMode="auto">
          <a:xfrm>
            <a:off x="6784331" y="2541413"/>
            <a:ext cx="376237" cy="4219575"/>
          </a:xfrm>
          <a:prstGeom prst="rightBrace">
            <a:avLst>
              <a:gd name="adj1" fmla="val 93460"/>
              <a:gd name="adj2" fmla="val 50000"/>
            </a:avLst>
          </a:prstGeom>
          <a:noFill/>
          <a:ln w="38100">
            <a:solidFill>
              <a:schemeClr val="tx1"/>
            </a:solidFill>
            <a:round/>
            <a:headEnd/>
            <a:tailEnd/>
          </a:ln>
        </p:spPr>
        <p:txBody>
          <a:bodyPr/>
          <a:lstStyle/>
          <a:p>
            <a:endParaRPr lang="zh-CN" altLang="en-US"/>
          </a:p>
        </p:txBody>
      </p:sp>
      <p:sp>
        <p:nvSpPr>
          <p:cNvPr id="27" name="Text Box 22"/>
          <p:cNvSpPr txBox="1">
            <a:spLocks noChangeArrowheads="1"/>
          </p:cNvSpPr>
          <p:nvPr/>
        </p:nvSpPr>
        <p:spPr bwMode="auto">
          <a:xfrm>
            <a:off x="7193906" y="1422226"/>
            <a:ext cx="1114425" cy="366712"/>
          </a:xfrm>
          <a:prstGeom prst="rect">
            <a:avLst/>
          </a:prstGeom>
          <a:noFill/>
          <a:ln w="9525" algn="ctr">
            <a:noFill/>
            <a:miter lim="800000"/>
            <a:headEnd/>
            <a:tailEnd/>
          </a:ln>
          <a:effectLst/>
        </p:spPr>
        <p:txBody>
          <a:bodyPr/>
          <a:lstStyle/>
          <a:p>
            <a:pPr algn="just"/>
            <a:r>
              <a:rPr kumimoji="1" lang="zh-CN" altLang="en-US" b="1">
                <a:latin typeface="华文仿宋" pitchFamily="2" charset="-122"/>
                <a:ea typeface="华文仿宋" pitchFamily="2" charset="-122"/>
              </a:rPr>
              <a:t>线下操作</a:t>
            </a:r>
          </a:p>
        </p:txBody>
      </p:sp>
      <p:sp>
        <p:nvSpPr>
          <p:cNvPr id="28" name="Text Box 23"/>
          <p:cNvSpPr txBox="1">
            <a:spLocks noChangeArrowheads="1"/>
          </p:cNvSpPr>
          <p:nvPr/>
        </p:nvSpPr>
        <p:spPr bwMode="auto">
          <a:xfrm>
            <a:off x="7193906" y="4463876"/>
            <a:ext cx="1152525" cy="366712"/>
          </a:xfrm>
          <a:prstGeom prst="rect">
            <a:avLst/>
          </a:prstGeom>
          <a:noFill/>
          <a:ln w="9525" algn="ctr">
            <a:noFill/>
            <a:miter lim="800000"/>
            <a:headEnd/>
            <a:tailEnd/>
          </a:ln>
          <a:effectLst/>
        </p:spPr>
        <p:txBody>
          <a:bodyPr/>
          <a:lstStyle/>
          <a:p>
            <a:pPr algn="just"/>
            <a:r>
              <a:rPr kumimoji="1" lang="zh-CN" altLang="en-US" b="1">
                <a:latin typeface="华文仿宋" pitchFamily="2" charset="-122"/>
                <a:ea typeface="华文仿宋" pitchFamily="2" charset="-122"/>
              </a:rPr>
              <a:t>在线操作</a:t>
            </a:r>
          </a:p>
        </p:txBody>
      </p:sp>
      <p:sp>
        <p:nvSpPr>
          <p:cNvPr id="29" name="AutoShape 25"/>
          <p:cNvSpPr>
            <a:spLocks noChangeArrowheads="1"/>
          </p:cNvSpPr>
          <p:nvPr/>
        </p:nvSpPr>
        <p:spPr bwMode="auto">
          <a:xfrm>
            <a:off x="2442518" y="2469976"/>
            <a:ext cx="3944938" cy="368300"/>
          </a:xfrm>
          <a:prstGeom prst="flowChartProcess">
            <a:avLst/>
          </a:prstGeom>
          <a:solidFill>
            <a:srgbClr val="FFFFFF"/>
          </a:solidFill>
          <a:ln w="9525">
            <a:solidFill>
              <a:srgbClr val="000000"/>
            </a:solidFill>
            <a:miter lim="800000"/>
            <a:headEnd/>
            <a:tailEnd/>
          </a:ln>
        </p:spPr>
        <p:txBody>
          <a:bodyPr/>
          <a:lstStyle/>
          <a:p>
            <a:pPr marL="457200" indent="-457200"/>
            <a:r>
              <a:rPr kumimoji="1" lang="zh-CN" altLang="en-US" b="1">
                <a:latin typeface="Courier New" pitchFamily="49" charset="0"/>
                <a:ea typeface="华文仿宋" pitchFamily="2" charset="-122"/>
              </a:rPr>
              <a:t>下载暂缓注册、保留学籍名单备用</a:t>
            </a:r>
          </a:p>
        </p:txBody>
      </p:sp>
      <p:sp>
        <p:nvSpPr>
          <p:cNvPr id="30" name="AutoShape 27"/>
          <p:cNvSpPr>
            <a:spLocks noChangeArrowheads="1"/>
          </p:cNvSpPr>
          <p:nvPr/>
        </p:nvSpPr>
        <p:spPr bwMode="auto">
          <a:xfrm>
            <a:off x="2442518" y="4997276"/>
            <a:ext cx="3944938" cy="366712"/>
          </a:xfrm>
          <a:prstGeom prst="flowChartAlternateProcess">
            <a:avLst/>
          </a:prstGeom>
          <a:solidFill>
            <a:srgbClr val="FFFFFF"/>
          </a:solidFill>
          <a:ln w="9525">
            <a:solidFill>
              <a:srgbClr val="000000"/>
            </a:solidFill>
            <a:miter lim="800000"/>
            <a:headEnd/>
            <a:tailEnd/>
          </a:ln>
        </p:spPr>
        <p:txBody>
          <a:bodyPr/>
          <a:lstStyle/>
          <a:p>
            <a:r>
              <a:rPr kumimoji="1" lang="zh-CN" altLang="en-US" b="1">
                <a:latin typeface="华文仿宋" pitchFamily="2" charset="-122"/>
                <a:ea typeface="华文仿宋" pitchFamily="2" charset="-122"/>
              </a:rPr>
              <a:t>复查待注册的学生</a:t>
            </a:r>
          </a:p>
        </p:txBody>
      </p:sp>
      <p:sp>
        <p:nvSpPr>
          <p:cNvPr id="31" name="AutoShape 28"/>
          <p:cNvSpPr>
            <a:spLocks noChangeArrowheads="1"/>
          </p:cNvSpPr>
          <p:nvPr/>
        </p:nvSpPr>
        <p:spPr bwMode="auto">
          <a:xfrm>
            <a:off x="2436168" y="5713238"/>
            <a:ext cx="3944938" cy="366713"/>
          </a:xfrm>
          <a:prstGeom prst="flowChartProcess">
            <a:avLst/>
          </a:prstGeom>
          <a:solidFill>
            <a:srgbClr val="FFFFFF"/>
          </a:solidFill>
          <a:ln w="9525">
            <a:solidFill>
              <a:srgbClr val="000000"/>
            </a:solidFill>
            <a:miter lim="800000"/>
            <a:headEnd/>
            <a:tailEnd/>
          </a:ln>
        </p:spPr>
        <p:txBody>
          <a:bodyPr/>
          <a:lstStyle/>
          <a:p>
            <a:pPr marL="457200" indent="-457200"/>
            <a:r>
              <a:rPr kumimoji="1" lang="zh-CN" altLang="en-US" b="1">
                <a:latin typeface="Courier New" pitchFamily="49" charset="0"/>
                <a:ea typeface="华文仿宋" pitchFamily="2" charset="-122"/>
              </a:rPr>
              <a:t>复查暂缓注册、保留学籍的学生</a:t>
            </a:r>
          </a:p>
        </p:txBody>
      </p:sp>
      <p:sp>
        <p:nvSpPr>
          <p:cNvPr id="32" name="AutoShape 29"/>
          <p:cNvSpPr>
            <a:spLocks noChangeArrowheads="1"/>
          </p:cNvSpPr>
          <p:nvPr/>
        </p:nvSpPr>
        <p:spPr bwMode="auto">
          <a:xfrm>
            <a:off x="4133206" y="5363988"/>
            <a:ext cx="563562" cy="368300"/>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zh-CN" altLang="en-US"/>
          </a:p>
        </p:txBody>
      </p:sp>
    </p:spTree>
    <p:extLst>
      <p:ext uri="{BB962C8B-B14F-4D97-AF65-F5344CB8AC3E}">
        <p14:creationId xmlns:p14="http://schemas.microsoft.com/office/powerpoint/2010/main" val="2961830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35</a:t>
            </a:fld>
            <a:endParaRPr lang="en-US" altLang="zh-CN" dirty="0"/>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学年注册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常见问题</a:t>
            </a:r>
            <a:endParaRPr lang="zh-CN" altLang="en-US" sz="2400" b="1" dirty="0">
              <a:solidFill>
                <a:schemeClr val="bg1"/>
              </a:solidFill>
              <a:latin typeface="微软雅黑" pitchFamily="34" charset="-122"/>
              <a:ea typeface="微软雅黑" pitchFamily="34" charset="-122"/>
            </a:endParaRPr>
          </a:p>
        </p:txBody>
      </p:sp>
      <p:sp>
        <p:nvSpPr>
          <p:cNvPr id="6" name="Rectangle 3"/>
          <p:cNvSpPr>
            <a:spLocks noGrp="1" noChangeArrowheads="1"/>
          </p:cNvSpPr>
          <p:nvPr>
            <p:ph type="body" sz="half" idx="1"/>
          </p:nvPr>
        </p:nvSpPr>
        <p:spPr>
          <a:xfrm>
            <a:off x="395288" y="1701800"/>
            <a:ext cx="8534430" cy="3815432"/>
          </a:xfrm>
          <a:noFill/>
          <a:ln/>
        </p:spPr>
        <p:txBody>
          <a:bodyPr/>
          <a:lstStyle/>
          <a:p>
            <a:pPr>
              <a:lnSpc>
                <a:spcPct val="200000"/>
              </a:lnSpc>
              <a:buFont typeface="Wingdings" panose="05000000000000000000" pitchFamily="2" charset="2"/>
              <a:buChar char="Ø"/>
            </a:pPr>
            <a:r>
              <a:rPr lang="zh-CN" altLang="en-US" sz="2000" b="1" dirty="0" smtClean="0">
                <a:solidFill>
                  <a:srgbClr val="0000FF"/>
                </a:solidFill>
                <a:latin typeface="微软雅黑" panose="020B0503020204020204" pitchFamily="34" charset="-122"/>
                <a:ea typeface="微软雅黑" panose="020B0503020204020204" pitchFamily="34" charset="-122"/>
              </a:rPr>
              <a:t>保留学籍如何变成注册学籍</a:t>
            </a:r>
            <a:r>
              <a:rPr lang="zh-CN" altLang="en-US" sz="2000" b="1" dirty="0" smtClean="0">
                <a:ea typeface="华文仿宋" pitchFamily="2" charset="-122"/>
              </a:rPr>
              <a:t>：复学。</a:t>
            </a:r>
            <a:endParaRPr lang="zh-CN" altLang="en-US" sz="2000" b="1" dirty="0">
              <a:ea typeface="华文仿宋" pitchFamily="2" charset="-122"/>
            </a:endParaRPr>
          </a:p>
          <a:p>
            <a:pPr>
              <a:lnSpc>
                <a:spcPct val="200000"/>
              </a:lnSpc>
              <a:buFont typeface="Wingdings" panose="05000000000000000000" pitchFamily="2" charset="2"/>
              <a:buChar char="Ø"/>
            </a:pPr>
            <a:r>
              <a:rPr lang="zh-CN" altLang="en-US" sz="2000" b="1" dirty="0">
                <a:solidFill>
                  <a:srgbClr val="0000FF"/>
                </a:solidFill>
                <a:latin typeface="微软雅黑" panose="020B0503020204020204" pitchFamily="34" charset="-122"/>
                <a:ea typeface="微软雅黑" panose="020B0503020204020204" pitchFamily="34" charset="-122"/>
              </a:rPr>
              <a:t>已转出但数据还在本校</a:t>
            </a:r>
            <a:r>
              <a:rPr lang="zh-CN" altLang="en-US" sz="2000" b="1" dirty="0" smtClean="0">
                <a:ea typeface="华文仿宋" pitchFamily="2" charset="-122"/>
              </a:rPr>
              <a:t>：在线提交转学并督促各单位及时在线审批。</a:t>
            </a:r>
            <a:endParaRPr lang="en-US" altLang="zh-CN" sz="2000" b="1" dirty="0" smtClean="0">
              <a:ea typeface="华文仿宋" pitchFamily="2" charset="-122"/>
            </a:endParaRPr>
          </a:p>
          <a:p>
            <a:pPr>
              <a:lnSpc>
                <a:spcPct val="200000"/>
              </a:lnSpc>
              <a:buFont typeface="Wingdings" panose="05000000000000000000" pitchFamily="2" charset="2"/>
              <a:buChar char="Ø"/>
            </a:pPr>
            <a:r>
              <a:rPr lang="zh-CN" altLang="en-US" sz="2000" b="1" dirty="0" smtClean="0">
                <a:solidFill>
                  <a:srgbClr val="0000FF"/>
                </a:solidFill>
                <a:latin typeface="微软雅黑" panose="020B0503020204020204" pitchFamily="34" charset="-122"/>
                <a:ea typeface="微软雅黑" panose="020B0503020204020204" pitchFamily="34" charset="-122"/>
              </a:rPr>
              <a:t>已</a:t>
            </a:r>
            <a:r>
              <a:rPr lang="zh-CN" altLang="en-US" sz="2000" b="1" dirty="0">
                <a:solidFill>
                  <a:srgbClr val="0000FF"/>
                </a:solidFill>
                <a:latin typeface="微软雅黑" panose="020B0503020204020204" pitchFamily="34" charset="-122"/>
                <a:ea typeface="微软雅黑" panose="020B0503020204020204" pitchFamily="34" charset="-122"/>
              </a:rPr>
              <a:t>转入但数据仍在外校</a:t>
            </a:r>
            <a:r>
              <a:rPr lang="zh-CN" altLang="en-US" sz="2000" b="1" dirty="0" smtClean="0">
                <a:ea typeface="华文仿宋" pitchFamily="2" charset="-122"/>
              </a:rPr>
              <a:t>：督促对方如上操作。</a:t>
            </a:r>
            <a:endParaRPr lang="en-US" altLang="zh-CN" sz="2000" b="1" dirty="0" smtClean="0">
              <a:ea typeface="华文仿宋" pitchFamily="2" charset="-122"/>
            </a:endParaRPr>
          </a:p>
          <a:p>
            <a:pPr>
              <a:lnSpc>
                <a:spcPct val="200000"/>
              </a:lnSpc>
              <a:buFont typeface="Wingdings" panose="05000000000000000000" pitchFamily="2" charset="2"/>
              <a:buChar char="Ø"/>
            </a:pPr>
            <a:r>
              <a:rPr lang="zh-CN" altLang="en-US" sz="2000" b="1" dirty="0">
                <a:solidFill>
                  <a:srgbClr val="0000FF"/>
                </a:solidFill>
                <a:latin typeface="微软雅黑" panose="020B0503020204020204" pitchFamily="34" charset="-122"/>
                <a:ea typeface="微软雅黑" panose="020B0503020204020204" pitchFamily="34" charset="-122"/>
              </a:rPr>
              <a:t>已转硕且本科未发学历</a:t>
            </a:r>
            <a:r>
              <a:rPr lang="zh-CN" altLang="en-US" sz="2000" b="1" dirty="0" smtClean="0">
                <a:ea typeface="华文仿宋" pitchFamily="2" charset="-122"/>
              </a:rPr>
              <a:t>：学籍注销</a:t>
            </a:r>
            <a:r>
              <a:rPr lang="en-US" altLang="zh-CN" sz="2000" b="1" dirty="0" smtClean="0">
                <a:ea typeface="华文仿宋" pitchFamily="2" charset="-122"/>
                <a:sym typeface="Wingdings" pitchFamily="2" charset="2"/>
              </a:rPr>
              <a:t></a:t>
            </a:r>
            <a:r>
              <a:rPr lang="zh-CN" altLang="en-US" sz="2000" b="1" dirty="0" smtClean="0">
                <a:ea typeface="华文仿宋" pitchFamily="2" charset="-122"/>
                <a:sym typeface="Wingdings" pitchFamily="2" charset="2"/>
              </a:rPr>
              <a:t>把本科学籍标注为“已转段”。</a:t>
            </a:r>
            <a:endParaRPr lang="zh-CN" altLang="en-US" sz="2000" b="1" dirty="0">
              <a:ea typeface="华文仿宋" pitchFamily="2" charset="-122"/>
            </a:endParaRPr>
          </a:p>
          <a:p>
            <a:pPr>
              <a:lnSpc>
                <a:spcPct val="200000"/>
              </a:lnSpc>
              <a:buFont typeface="Wingdings" panose="05000000000000000000" pitchFamily="2" charset="2"/>
              <a:buChar char="Ø"/>
            </a:pPr>
            <a:r>
              <a:rPr lang="zh-CN" altLang="en-US" sz="2000" b="1" dirty="0">
                <a:solidFill>
                  <a:srgbClr val="0000FF"/>
                </a:solidFill>
                <a:latin typeface="微软雅黑" panose="020B0503020204020204" pitchFamily="34" charset="-122"/>
                <a:ea typeface="微软雅黑" panose="020B0503020204020204" pitchFamily="34" charset="-122"/>
              </a:rPr>
              <a:t>已毕业但数据</a:t>
            </a:r>
            <a:r>
              <a:rPr lang="zh-CN" altLang="en-US" sz="2000" b="1" dirty="0" smtClean="0">
                <a:solidFill>
                  <a:srgbClr val="0000FF"/>
                </a:solidFill>
                <a:latin typeface="微软雅黑" panose="020B0503020204020204" pitchFamily="34" charset="-122"/>
                <a:ea typeface="微软雅黑" panose="020B0503020204020204" pitchFamily="34" charset="-122"/>
              </a:rPr>
              <a:t>还是在校生</a:t>
            </a:r>
            <a:r>
              <a:rPr lang="zh-CN" altLang="en-US" sz="2000" b="1" dirty="0" smtClean="0">
                <a:ea typeface="华文仿宋" pitchFamily="2" charset="-122"/>
              </a:rPr>
              <a:t>：切实做好学历即时注册工作。</a:t>
            </a:r>
            <a:endParaRPr lang="zh-CN" altLang="en-US" sz="2000" b="1" dirty="0">
              <a:ea typeface="华文仿宋" pitchFamily="2" charset="-122"/>
            </a:endParaRPr>
          </a:p>
        </p:txBody>
      </p:sp>
    </p:spTree>
    <p:extLst>
      <p:ext uri="{BB962C8B-B14F-4D97-AF65-F5344CB8AC3E}">
        <p14:creationId xmlns:p14="http://schemas.microsoft.com/office/powerpoint/2010/main" val="42869085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1BFF129E-DEF9-4A70-88D0-B1A9403E3BB4}" type="slidenum">
              <a:rPr lang="en-US" altLang="zh-CN"/>
              <a:pPr/>
              <a:t>36</a:t>
            </a:fld>
            <a:endParaRPr lang="en-US" altLang="zh-CN"/>
          </a:p>
        </p:txBody>
      </p:sp>
      <p:sp>
        <p:nvSpPr>
          <p:cNvPr id="56217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预计毕业生</a:t>
            </a:r>
          </a:p>
        </p:txBody>
      </p:sp>
      <p:sp>
        <p:nvSpPr>
          <p:cNvPr id="562179" name="Rectangle 3"/>
          <p:cNvSpPr>
            <a:spLocks noGrp="1" noChangeArrowheads="1"/>
          </p:cNvSpPr>
          <p:nvPr>
            <p:ph type="body" sz="half" idx="1"/>
          </p:nvPr>
        </p:nvSpPr>
        <p:spPr>
          <a:xfrm>
            <a:off x="179388" y="1196752"/>
            <a:ext cx="8785225" cy="5300662"/>
          </a:xfrm>
          <a:noFill/>
          <a:ln/>
        </p:spPr>
        <p:txBody>
          <a:bodyPr/>
          <a:lstStyle/>
          <a:p>
            <a:pPr marL="609600" indent="-609600">
              <a:lnSpc>
                <a:spcPct val="150000"/>
              </a:lnSpc>
              <a:spcBef>
                <a:spcPts val="0"/>
              </a:spcBef>
              <a:buFont typeface="Wingdings" pitchFamily="2" charset="2"/>
              <a:buChar char="Ø"/>
            </a:pPr>
            <a:r>
              <a:rPr lang="zh-CN" altLang="en-US" sz="2400" b="1" dirty="0">
                <a:latin typeface="华文仿宋" pitchFamily="2" charset="-122"/>
                <a:ea typeface="华文仿宋" pitchFamily="2" charset="-122"/>
              </a:rPr>
              <a:t>功能定位</a:t>
            </a:r>
          </a:p>
          <a:p>
            <a:pPr marL="990600" lvl="1" indent="-533400">
              <a:lnSpc>
                <a:spcPct val="150000"/>
              </a:lnSpc>
              <a:spcBef>
                <a:spcPts val="0"/>
              </a:spcBef>
              <a:buFont typeface="Wingdings" pitchFamily="2" charset="2"/>
              <a:buAutoNum type="arabicPeriod"/>
            </a:pPr>
            <a:r>
              <a:rPr lang="zh-CN" altLang="en-US" sz="2000" b="1" dirty="0" smtClean="0">
                <a:latin typeface="华文仿宋" pitchFamily="2" charset="-122"/>
                <a:ea typeface="华文仿宋" pitchFamily="2" charset="-122"/>
              </a:rPr>
              <a:t>便于各级管理部门掌握</a:t>
            </a:r>
            <a:r>
              <a:rPr lang="zh-CN" altLang="en-US" sz="2000" b="1" dirty="0">
                <a:latin typeface="华文仿宋" pitchFamily="2" charset="-122"/>
                <a:ea typeface="华文仿宋" pitchFamily="2" charset="-122"/>
              </a:rPr>
              <a:t>即将毕业的学生名单</a:t>
            </a:r>
          </a:p>
          <a:p>
            <a:pPr marL="990600" lvl="1" indent="-533400">
              <a:lnSpc>
                <a:spcPct val="150000"/>
              </a:lnSpc>
              <a:spcBef>
                <a:spcPts val="0"/>
              </a:spcBef>
              <a:buFont typeface="Wingdings" pitchFamily="2" charset="2"/>
              <a:buAutoNum type="arabicPeriod"/>
            </a:pPr>
            <a:r>
              <a:rPr lang="zh-CN" altLang="en-US" sz="2000" b="1" dirty="0">
                <a:latin typeface="华文仿宋" pitchFamily="2" charset="-122"/>
                <a:ea typeface="华文仿宋" pitchFamily="2" charset="-122"/>
              </a:rPr>
              <a:t>便于高校预审学历注册数据</a:t>
            </a:r>
          </a:p>
          <a:p>
            <a:pPr marL="990600" lvl="1" indent="-533400">
              <a:lnSpc>
                <a:spcPct val="150000"/>
              </a:lnSpc>
              <a:spcBef>
                <a:spcPts val="0"/>
              </a:spcBef>
              <a:buFont typeface="Wingdings" pitchFamily="2" charset="2"/>
              <a:buAutoNum type="arabicPeriod"/>
            </a:pPr>
            <a:r>
              <a:rPr lang="zh-CN" altLang="en-US" sz="2000" b="1" dirty="0">
                <a:latin typeface="华文仿宋" pitchFamily="2" charset="-122"/>
                <a:ea typeface="华文仿宋" pitchFamily="2" charset="-122"/>
              </a:rPr>
              <a:t>便于高校比对本机管理软件中的数据和平台数据的一致性</a:t>
            </a:r>
          </a:p>
          <a:p>
            <a:pPr marL="609600" indent="-609600">
              <a:lnSpc>
                <a:spcPct val="150000"/>
              </a:lnSpc>
              <a:spcBef>
                <a:spcPts val="0"/>
              </a:spcBef>
              <a:buFont typeface="Wingdings" pitchFamily="2" charset="2"/>
              <a:buChar char="Ø"/>
            </a:pPr>
            <a:r>
              <a:rPr lang="zh-CN" altLang="en-US" sz="2400" b="1" dirty="0" smtClean="0">
                <a:latin typeface="华文仿宋" pitchFamily="2" charset="-122"/>
                <a:ea typeface="华文仿宋" pitchFamily="2" charset="-122"/>
              </a:rPr>
              <a:t>数据</a:t>
            </a:r>
            <a:r>
              <a:rPr lang="zh-CN" altLang="en-US" sz="2400" b="1" dirty="0">
                <a:latin typeface="华文仿宋" pitchFamily="2" charset="-122"/>
                <a:ea typeface="华文仿宋" pitchFamily="2" charset="-122"/>
              </a:rPr>
              <a:t>范围</a:t>
            </a:r>
          </a:p>
          <a:p>
            <a:pPr marL="990600" lvl="1" indent="-533400">
              <a:lnSpc>
                <a:spcPct val="150000"/>
              </a:lnSpc>
              <a:spcBef>
                <a:spcPts val="0"/>
              </a:spcBef>
              <a:buFont typeface="Wingdings" pitchFamily="2" charset="2"/>
              <a:buAutoNum type="arabicPeriod"/>
            </a:pPr>
            <a:r>
              <a:rPr lang="zh-CN" altLang="en-US" sz="2000" b="1" dirty="0">
                <a:latin typeface="华文仿宋" pitchFamily="2" charset="-122"/>
                <a:ea typeface="华文仿宋" pitchFamily="2" charset="-122"/>
              </a:rPr>
              <a:t>学籍状态：注册</a:t>
            </a:r>
            <a:r>
              <a:rPr lang="zh-CN" altLang="en-US" sz="2000" b="1" dirty="0" smtClean="0">
                <a:latin typeface="华文仿宋" pitchFamily="2" charset="-122"/>
                <a:ea typeface="华文仿宋" pitchFamily="2" charset="-122"/>
              </a:rPr>
              <a:t>学籍或报到入学。</a:t>
            </a:r>
            <a:endParaRPr lang="zh-CN" altLang="en-US" sz="2000" b="1" dirty="0">
              <a:latin typeface="华文仿宋" pitchFamily="2" charset="-122"/>
              <a:ea typeface="华文仿宋" pitchFamily="2" charset="-122"/>
            </a:endParaRPr>
          </a:p>
          <a:p>
            <a:pPr marL="990600" lvl="1" indent="-533400">
              <a:lnSpc>
                <a:spcPct val="150000"/>
              </a:lnSpc>
              <a:spcBef>
                <a:spcPts val="0"/>
              </a:spcBef>
              <a:buFont typeface="Wingdings" pitchFamily="2" charset="2"/>
              <a:buAutoNum type="arabicPeriod"/>
            </a:pPr>
            <a:r>
              <a:rPr lang="zh-CN" altLang="en-US" sz="2000" b="1" dirty="0">
                <a:latin typeface="华文仿宋" pitchFamily="2" charset="-122"/>
                <a:ea typeface="华文仿宋" pitchFamily="2" charset="-122"/>
              </a:rPr>
              <a:t>预计毕业年份：</a:t>
            </a:r>
            <a:r>
              <a:rPr lang="zh-CN" altLang="en-US" sz="2000" b="1" dirty="0" smtClean="0">
                <a:latin typeface="华文仿宋" pitchFamily="2" charset="-122"/>
                <a:ea typeface="华文仿宋" pitchFamily="2" charset="-122"/>
              </a:rPr>
              <a:t>根据预计</a:t>
            </a:r>
            <a:r>
              <a:rPr lang="zh-CN" altLang="en-US" sz="2000" b="1" dirty="0">
                <a:latin typeface="华文仿宋" pitchFamily="2" charset="-122"/>
                <a:ea typeface="华文仿宋" pitchFamily="2" charset="-122"/>
              </a:rPr>
              <a:t>毕业日期判断是否</a:t>
            </a:r>
            <a:r>
              <a:rPr lang="zh-CN" altLang="en-US" sz="2000" b="1" dirty="0" smtClean="0">
                <a:latin typeface="华文仿宋" pitchFamily="2" charset="-122"/>
                <a:ea typeface="华文仿宋" pitchFamily="2" charset="-122"/>
              </a:rPr>
              <a:t>当年毕业生。</a:t>
            </a:r>
            <a:endParaRPr lang="en-US" altLang="zh-CN" sz="2000" b="1" dirty="0">
              <a:latin typeface="华文仿宋" pitchFamily="2" charset="-122"/>
              <a:ea typeface="华文仿宋" pitchFamily="2" charset="-122"/>
            </a:endParaRPr>
          </a:p>
          <a:p>
            <a:pPr marL="609600" lvl="1" indent="-609600">
              <a:lnSpc>
                <a:spcPct val="150000"/>
              </a:lnSpc>
              <a:spcBef>
                <a:spcPts val="0"/>
              </a:spcBef>
              <a:buFont typeface="Wingdings" pitchFamily="2" charset="2"/>
              <a:buChar char="Ø"/>
            </a:pPr>
            <a:r>
              <a:rPr lang="zh-CN" altLang="en-US" sz="2400" b="1" dirty="0">
                <a:latin typeface="华文仿宋" pitchFamily="2" charset="-122"/>
                <a:ea typeface="华文仿宋" pitchFamily="2" charset="-122"/>
                <a:cs typeface="+mn-cs"/>
              </a:rPr>
              <a:t>特别</a:t>
            </a:r>
            <a:r>
              <a:rPr lang="zh-CN" altLang="en-US" sz="2400" b="1" dirty="0" smtClean="0">
                <a:latin typeface="华文仿宋" pitchFamily="2" charset="-122"/>
                <a:ea typeface="华文仿宋" pitchFamily="2" charset="-122"/>
                <a:cs typeface="+mn-cs"/>
              </a:rPr>
              <a:t>说明</a:t>
            </a:r>
            <a:endParaRPr lang="en-US" altLang="zh-CN" sz="2400" b="1" dirty="0" smtClean="0">
              <a:latin typeface="华文仿宋" pitchFamily="2" charset="-122"/>
              <a:ea typeface="华文仿宋" pitchFamily="2" charset="-122"/>
              <a:cs typeface="+mn-cs"/>
            </a:endParaRPr>
          </a:p>
          <a:p>
            <a:pPr marL="990600" lvl="1" indent="-533400">
              <a:lnSpc>
                <a:spcPct val="150000"/>
              </a:lnSpc>
              <a:spcBef>
                <a:spcPts val="0"/>
              </a:spcBef>
              <a:buFont typeface="Wingdings" pitchFamily="2" charset="2"/>
              <a:buAutoNum type="arabicPeriod"/>
            </a:pPr>
            <a:r>
              <a:rPr lang="zh-CN" altLang="en-US" sz="2000" b="1" dirty="0">
                <a:solidFill>
                  <a:srgbClr val="FF0000"/>
                </a:solidFill>
                <a:latin typeface="华文仿宋" pitchFamily="2" charset="-122"/>
                <a:ea typeface="华文仿宋" pitchFamily="2" charset="-122"/>
              </a:rPr>
              <a:t>研究生及普通本专科学历注册必须在预计毕业生名单范围内。</a:t>
            </a:r>
            <a:endParaRPr lang="en-US" altLang="zh-CN" sz="2000" b="1" dirty="0">
              <a:solidFill>
                <a:srgbClr val="FF0000"/>
              </a:solidFill>
              <a:latin typeface="华文仿宋" pitchFamily="2" charset="-122"/>
              <a:ea typeface="华文仿宋" pitchFamily="2" charset="-122"/>
            </a:endParaRPr>
          </a:p>
          <a:p>
            <a:pPr marL="990600" lvl="1" indent="-533400">
              <a:lnSpc>
                <a:spcPct val="150000"/>
              </a:lnSpc>
              <a:spcBef>
                <a:spcPts val="0"/>
              </a:spcBef>
              <a:buFont typeface="Wingdings" pitchFamily="2" charset="2"/>
              <a:buAutoNum type="arabicPeriod"/>
            </a:pPr>
            <a:r>
              <a:rPr lang="zh-CN" altLang="en-US" sz="2000" b="1" dirty="0">
                <a:solidFill>
                  <a:srgbClr val="0000FF"/>
                </a:solidFill>
                <a:latin typeface="华文仿宋" pitchFamily="2" charset="-122"/>
                <a:ea typeface="华文仿宋" pitchFamily="2" charset="-122"/>
              </a:rPr>
              <a:t>成人及网络教育预计毕业生名单仅供参考，不影响学历注册。</a:t>
            </a:r>
          </a:p>
        </p:txBody>
      </p:sp>
    </p:spTree>
    <p:extLst>
      <p:ext uri="{BB962C8B-B14F-4D97-AF65-F5344CB8AC3E}">
        <p14:creationId xmlns:p14="http://schemas.microsoft.com/office/powerpoint/2010/main" val="38110022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8E89ABD7-A019-45E5-B9A8-3D59E8A22723}" type="slidenum">
              <a:rPr lang="en-US" altLang="zh-CN"/>
              <a:pPr/>
              <a:t>37</a:t>
            </a:fld>
            <a:endParaRPr lang="en-US" altLang="zh-CN" dirty="0"/>
          </a:p>
        </p:txBody>
      </p:sp>
      <p:sp>
        <p:nvSpPr>
          <p:cNvPr id="564226"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预计毕业生</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本机数据预审</a:t>
            </a:r>
            <a:endParaRPr lang="zh-CN" altLang="en-US" sz="2400" b="1" dirty="0">
              <a:solidFill>
                <a:schemeClr val="bg1"/>
              </a:solidFill>
              <a:latin typeface="微软雅黑" pitchFamily="34" charset="-122"/>
              <a:ea typeface="微软雅黑" pitchFamily="34" charset="-122"/>
            </a:endParaRPr>
          </a:p>
        </p:txBody>
      </p:sp>
      <p:sp>
        <p:nvSpPr>
          <p:cNvPr id="564227" name="Rectangle 3"/>
          <p:cNvSpPr>
            <a:spLocks noGrp="1" noChangeArrowheads="1"/>
          </p:cNvSpPr>
          <p:nvPr>
            <p:ph type="body" sz="half" idx="1"/>
          </p:nvPr>
        </p:nvSpPr>
        <p:spPr>
          <a:xfrm>
            <a:off x="179388" y="1341438"/>
            <a:ext cx="8785225" cy="4319810"/>
          </a:xfrm>
          <a:noFill/>
          <a:ln/>
        </p:spPr>
        <p:txBody>
          <a:bodyPr/>
          <a:lstStyle/>
          <a:p>
            <a:pPr marL="609600" indent="-609600">
              <a:lnSpc>
                <a:spcPct val="180000"/>
              </a:lnSpc>
              <a:buFont typeface="Wingdings" pitchFamily="2" charset="2"/>
              <a:buAutoNum type="arabicPeriod"/>
            </a:pPr>
            <a:r>
              <a:rPr lang="zh-CN" altLang="en-US" sz="2400" b="1" dirty="0">
                <a:ea typeface="华文仿宋" pitchFamily="2" charset="-122"/>
              </a:rPr>
              <a:t>校验本机数据的规范性</a:t>
            </a:r>
          </a:p>
          <a:p>
            <a:pPr marL="609600" indent="-609600">
              <a:lnSpc>
                <a:spcPct val="180000"/>
              </a:lnSpc>
              <a:buFont typeface="Wingdings" pitchFamily="2" charset="2"/>
              <a:buAutoNum type="arabicPeriod"/>
            </a:pPr>
            <a:r>
              <a:rPr lang="zh-CN" altLang="en-US" sz="2400" b="1" dirty="0">
                <a:ea typeface="华文仿宋" pitchFamily="2" charset="-122"/>
              </a:rPr>
              <a:t>确认预计毕业生的学籍资格</a:t>
            </a:r>
          </a:p>
          <a:p>
            <a:pPr marL="609600" indent="-609600">
              <a:lnSpc>
                <a:spcPct val="180000"/>
              </a:lnSpc>
              <a:buFont typeface="Wingdings" pitchFamily="2" charset="2"/>
              <a:buAutoNum type="arabicPeriod"/>
            </a:pPr>
            <a:r>
              <a:rPr lang="zh-CN" altLang="en-US" sz="2400" b="1" dirty="0">
                <a:ea typeface="华文仿宋" pitchFamily="2" charset="-122"/>
              </a:rPr>
              <a:t>确认预计毕业生照片链接情况</a:t>
            </a:r>
          </a:p>
          <a:p>
            <a:pPr marL="609600" indent="-609600">
              <a:lnSpc>
                <a:spcPct val="180000"/>
              </a:lnSpc>
              <a:buFont typeface="Wingdings" pitchFamily="2" charset="2"/>
              <a:buAutoNum type="arabicPeriod"/>
            </a:pPr>
            <a:r>
              <a:rPr lang="zh-CN" altLang="en-US" sz="2400" b="1" dirty="0" smtClean="0">
                <a:ea typeface="华文仿宋" pitchFamily="2" charset="-122"/>
              </a:rPr>
              <a:t>确认</a:t>
            </a:r>
            <a:r>
              <a:rPr lang="zh-CN" altLang="en-US" sz="2400" b="1" dirty="0">
                <a:ea typeface="华文仿宋" pitchFamily="2" charset="-122"/>
              </a:rPr>
              <a:t>本机数据与平台数据的一致性</a:t>
            </a:r>
          </a:p>
          <a:p>
            <a:pPr marL="609600" indent="-609600">
              <a:lnSpc>
                <a:spcPct val="180000"/>
              </a:lnSpc>
              <a:buFont typeface="Wingdings" pitchFamily="2" charset="2"/>
              <a:buAutoNum type="arabicPeriod"/>
            </a:pPr>
            <a:r>
              <a:rPr lang="zh-CN" altLang="en-US" sz="2400" b="1" dirty="0" smtClean="0">
                <a:ea typeface="华文仿宋" pitchFamily="2" charset="-122"/>
              </a:rPr>
              <a:t>对于</a:t>
            </a:r>
            <a:r>
              <a:rPr lang="zh-CN" altLang="en-US" sz="2400" b="1" dirty="0">
                <a:ea typeface="华文仿宋" pitchFamily="2" charset="-122"/>
              </a:rPr>
              <a:t>不一致的数据，</a:t>
            </a:r>
            <a:r>
              <a:rPr lang="zh-CN" altLang="en-US" sz="2400" b="1" dirty="0">
                <a:solidFill>
                  <a:srgbClr val="0000FF"/>
                </a:solidFill>
                <a:ea typeface="华文仿宋" pitchFamily="2" charset="-122"/>
              </a:rPr>
              <a:t>可以直接作为修改意见提交</a:t>
            </a:r>
            <a:r>
              <a:rPr lang="zh-CN" altLang="en-US" sz="2400" b="1" dirty="0">
                <a:ea typeface="华文仿宋" pitchFamily="2" charset="-122"/>
              </a:rPr>
              <a:t>，以本机数据覆盖平台数据（审核规则与在校生数据修改一致）</a:t>
            </a:r>
          </a:p>
        </p:txBody>
      </p:sp>
    </p:spTree>
    <p:extLst>
      <p:ext uri="{BB962C8B-B14F-4D97-AF65-F5344CB8AC3E}">
        <p14:creationId xmlns:p14="http://schemas.microsoft.com/office/powerpoint/2010/main" val="40796423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8E89ABD7-A019-45E5-B9A8-3D59E8A22723}" type="slidenum">
              <a:rPr lang="en-US" altLang="zh-CN"/>
              <a:pPr/>
              <a:t>38</a:t>
            </a:fld>
            <a:endParaRPr lang="en-US" altLang="zh-CN" dirty="0"/>
          </a:p>
        </p:txBody>
      </p:sp>
      <p:sp>
        <p:nvSpPr>
          <p:cNvPr id="564226"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预计毕业生</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预审反馈数据处理</a:t>
            </a:r>
            <a:endParaRPr lang="zh-CN" altLang="en-US" sz="2400" b="1" dirty="0">
              <a:solidFill>
                <a:schemeClr val="bg1"/>
              </a:solidFill>
              <a:latin typeface="微软雅黑" pitchFamily="34" charset="-122"/>
              <a:ea typeface="微软雅黑" pitchFamily="34" charset="-122"/>
            </a:endParaRPr>
          </a:p>
        </p:txBody>
      </p:sp>
      <p:sp>
        <p:nvSpPr>
          <p:cNvPr id="6" name="Rectangle 3"/>
          <p:cNvSpPr>
            <a:spLocks noGrp="1" noChangeArrowheads="1"/>
          </p:cNvSpPr>
          <p:nvPr>
            <p:ph type="body" sz="half" idx="1"/>
          </p:nvPr>
        </p:nvSpPr>
        <p:spPr>
          <a:xfrm>
            <a:off x="179388" y="1196975"/>
            <a:ext cx="8785225" cy="5400675"/>
          </a:xfrm>
          <a:noFill/>
          <a:ln/>
        </p:spPr>
        <p:txBody>
          <a:bodyPr/>
          <a:lstStyle/>
          <a:p>
            <a:pPr marL="990600" lvl="1" indent="-533400">
              <a:lnSpc>
                <a:spcPct val="135000"/>
              </a:lnSpc>
              <a:buFont typeface="Wingdings" pitchFamily="2" charset="2"/>
              <a:buNone/>
            </a:pPr>
            <a:r>
              <a:rPr lang="zh-CN" altLang="en-US" sz="2000" b="1" dirty="0">
                <a:solidFill>
                  <a:srgbClr val="FF0000"/>
                </a:solidFill>
                <a:latin typeface="微软雅黑" panose="020B0503020204020204" pitchFamily="34" charset="-122"/>
                <a:ea typeface="微软雅黑" panose="020B0503020204020204" pitchFamily="34" charset="-122"/>
              </a:rPr>
              <a:t>没有这个考生号</a:t>
            </a:r>
            <a:r>
              <a:rPr lang="zh-CN" altLang="en-US" sz="2000" b="1" dirty="0">
                <a:solidFill>
                  <a:srgbClr val="FF0000"/>
                </a:solidFill>
                <a:ea typeface="华文仿宋" pitchFamily="2" charset="-122"/>
              </a:rPr>
              <a:t>：</a:t>
            </a:r>
          </a:p>
          <a:p>
            <a:pPr marL="990600" lvl="1" indent="-533400">
              <a:lnSpc>
                <a:spcPct val="135000"/>
              </a:lnSpc>
              <a:buFont typeface="Wingdings" pitchFamily="2" charset="2"/>
              <a:buChar char="Ø"/>
            </a:pPr>
            <a:r>
              <a:rPr lang="zh-CN" altLang="en-US" sz="2000" b="1" dirty="0">
                <a:ea typeface="华文仿宋" pitchFamily="2" charset="-122"/>
              </a:rPr>
              <a:t>考生号应该以平台中提供的为准；</a:t>
            </a:r>
          </a:p>
          <a:p>
            <a:pPr marL="990600" lvl="1" indent="-533400">
              <a:lnSpc>
                <a:spcPct val="135000"/>
              </a:lnSpc>
              <a:buFont typeface="Wingdings" pitchFamily="2" charset="2"/>
              <a:buChar char="Ø"/>
            </a:pPr>
            <a:r>
              <a:rPr lang="zh-CN" altLang="en-US" sz="2000" b="1" dirty="0">
                <a:ea typeface="华文仿宋" pitchFamily="2" charset="-122"/>
              </a:rPr>
              <a:t>没有录取数据的，由学校联系生源省招办录取数据；</a:t>
            </a:r>
          </a:p>
          <a:p>
            <a:pPr marL="990600" lvl="1" indent="-533400">
              <a:lnSpc>
                <a:spcPct val="135000"/>
              </a:lnSpc>
              <a:buFont typeface="Wingdings" pitchFamily="2" charset="2"/>
              <a:buChar char="Ø"/>
            </a:pPr>
            <a:r>
              <a:rPr lang="zh-CN" altLang="en-US" sz="2000" b="1" dirty="0">
                <a:ea typeface="华文仿宋" pitchFamily="2" charset="-122"/>
              </a:rPr>
              <a:t>录取在别的学校的，由学校联系生源省招办修改录取数据；</a:t>
            </a:r>
          </a:p>
          <a:p>
            <a:pPr marL="990600" lvl="1" indent="-533400">
              <a:lnSpc>
                <a:spcPct val="135000"/>
              </a:lnSpc>
              <a:buFont typeface="Wingdings" pitchFamily="2" charset="2"/>
              <a:buChar char="Ø"/>
            </a:pPr>
            <a:r>
              <a:rPr lang="zh-CN" altLang="en-US" sz="2000" b="1" dirty="0">
                <a:ea typeface="华文仿宋" pitchFamily="2" charset="-122"/>
              </a:rPr>
              <a:t>有录取无学籍的</a:t>
            </a:r>
            <a:r>
              <a:rPr lang="zh-CN" altLang="en-US" sz="2000" b="1" dirty="0" smtClean="0">
                <a:ea typeface="华文仿宋" pitchFamily="2" charset="-122"/>
              </a:rPr>
              <a:t>，及时补注册学籍。</a:t>
            </a:r>
            <a:endParaRPr lang="zh-CN" altLang="en-US" sz="2000" b="1" dirty="0">
              <a:ea typeface="华文仿宋" pitchFamily="2" charset="-122"/>
            </a:endParaRPr>
          </a:p>
          <a:p>
            <a:pPr marL="990600" lvl="1" indent="-533400">
              <a:lnSpc>
                <a:spcPct val="135000"/>
              </a:lnSpc>
              <a:buFont typeface="Wingdings" pitchFamily="2" charset="2"/>
              <a:buNone/>
            </a:pPr>
            <a:r>
              <a:rPr lang="zh-CN" altLang="en-US" sz="2000" b="1" dirty="0" smtClean="0">
                <a:solidFill>
                  <a:srgbClr val="FF0000"/>
                </a:solidFill>
                <a:latin typeface="微软雅黑" panose="020B0503020204020204" pitchFamily="34" charset="-122"/>
                <a:ea typeface="微软雅黑" panose="020B0503020204020204" pitchFamily="34" charset="-122"/>
              </a:rPr>
              <a:t>学生实际在籍，但平台上不是在校生</a:t>
            </a:r>
            <a:r>
              <a:rPr lang="zh-CN" altLang="en-US" sz="2000" b="1" dirty="0" smtClean="0">
                <a:solidFill>
                  <a:srgbClr val="FF0000"/>
                </a:solidFill>
                <a:ea typeface="华文仿宋" pitchFamily="2" charset="-122"/>
              </a:rPr>
              <a:t>：</a:t>
            </a:r>
            <a:endParaRPr lang="zh-CN" altLang="en-US" sz="2000" b="1" dirty="0">
              <a:solidFill>
                <a:srgbClr val="FF0000"/>
              </a:solidFill>
              <a:ea typeface="华文仿宋" pitchFamily="2" charset="-122"/>
            </a:endParaRPr>
          </a:p>
          <a:p>
            <a:pPr marL="990600" lvl="1" indent="-533400">
              <a:lnSpc>
                <a:spcPct val="135000"/>
              </a:lnSpc>
              <a:buFont typeface="Wingdings" pitchFamily="2" charset="2"/>
              <a:buChar char="Ø"/>
            </a:pPr>
            <a:r>
              <a:rPr lang="zh-CN" altLang="en-US" sz="2000" b="1" dirty="0">
                <a:ea typeface="华文仿宋" pitchFamily="2" charset="-122"/>
              </a:rPr>
              <a:t>待报到、放弃、取消、保留入学资格</a:t>
            </a:r>
            <a:r>
              <a:rPr lang="zh-CN" altLang="en-US" sz="2000" b="1" dirty="0" smtClean="0">
                <a:ea typeface="华文仿宋" pitchFamily="2" charset="-122"/>
              </a:rPr>
              <a:t>：补注册学籍；</a:t>
            </a:r>
            <a:endParaRPr lang="en-US" altLang="zh-CN" sz="2000" b="1" dirty="0" smtClean="0">
              <a:ea typeface="华文仿宋" pitchFamily="2" charset="-122"/>
            </a:endParaRPr>
          </a:p>
          <a:p>
            <a:pPr marL="990600" lvl="1" indent="-533400">
              <a:lnSpc>
                <a:spcPct val="135000"/>
              </a:lnSpc>
              <a:buFont typeface="Wingdings" pitchFamily="2" charset="2"/>
              <a:buChar char="Ø"/>
            </a:pPr>
            <a:r>
              <a:rPr lang="zh-CN" altLang="en-US" sz="2000" b="1" dirty="0" smtClean="0">
                <a:ea typeface="华文仿宋" pitchFamily="2" charset="-122"/>
              </a:rPr>
              <a:t>退学</a:t>
            </a:r>
            <a:r>
              <a:rPr lang="zh-CN" altLang="en-US" sz="2000" b="1" dirty="0">
                <a:ea typeface="华文仿宋" pitchFamily="2" charset="-122"/>
              </a:rPr>
              <a:t>、取消学籍、死亡</a:t>
            </a:r>
            <a:r>
              <a:rPr lang="zh-CN" altLang="en-US" sz="2000" b="1" dirty="0" smtClean="0">
                <a:ea typeface="华文仿宋" pitchFamily="2" charset="-122"/>
              </a:rPr>
              <a:t>：申请恢复学籍，省级核准；</a:t>
            </a:r>
            <a:endParaRPr lang="zh-CN" altLang="en-US" sz="2000" b="1" dirty="0">
              <a:ea typeface="华文仿宋" pitchFamily="2" charset="-122"/>
            </a:endParaRPr>
          </a:p>
          <a:p>
            <a:pPr marL="990600" lvl="1" indent="-533400">
              <a:lnSpc>
                <a:spcPct val="135000"/>
              </a:lnSpc>
              <a:buFont typeface="Wingdings" pitchFamily="2" charset="2"/>
              <a:buChar char="Ø"/>
            </a:pPr>
            <a:r>
              <a:rPr lang="zh-CN" altLang="en-US" sz="2000" b="1" dirty="0">
                <a:ea typeface="华文仿宋" pitchFamily="2" charset="-122"/>
              </a:rPr>
              <a:t>开除学籍</a:t>
            </a:r>
            <a:r>
              <a:rPr lang="zh-CN" altLang="en-US" sz="2000" b="1" dirty="0" smtClean="0">
                <a:ea typeface="华文仿宋" pitchFamily="2" charset="-122"/>
              </a:rPr>
              <a:t>：学校自行删除</a:t>
            </a:r>
            <a:r>
              <a:rPr lang="zh-CN" altLang="en-US" sz="2000" b="1" dirty="0">
                <a:ea typeface="华文仿宋" pitchFamily="2" charset="-122"/>
              </a:rPr>
              <a:t>处分记录即</a:t>
            </a:r>
            <a:r>
              <a:rPr lang="zh-CN" altLang="en-US" sz="2000" b="1" dirty="0" smtClean="0">
                <a:ea typeface="华文仿宋" pitchFamily="2" charset="-122"/>
              </a:rPr>
              <a:t>可。</a:t>
            </a:r>
            <a:endParaRPr lang="zh-CN" altLang="en-US" sz="2000" b="1" dirty="0">
              <a:ea typeface="华文仿宋" pitchFamily="2" charset="-122"/>
            </a:endParaRPr>
          </a:p>
          <a:p>
            <a:pPr marL="990600" lvl="1" indent="-533400">
              <a:lnSpc>
                <a:spcPct val="135000"/>
              </a:lnSpc>
              <a:buFont typeface="Wingdings" pitchFamily="2" charset="2"/>
              <a:buNone/>
            </a:pPr>
            <a:r>
              <a:rPr lang="zh-CN" altLang="en-US" sz="2000" b="1" dirty="0" smtClean="0">
                <a:solidFill>
                  <a:srgbClr val="FF0000"/>
                </a:solidFill>
                <a:latin typeface="微软雅黑" panose="020B0503020204020204" pitchFamily="34" charset="-122"/>
                <a:ea typeface="微软雅黑" panose="020B0503020204020204" pitchFamily="34" charset="-122"/>
              </a:rPr>
              <a:t>学籍不在</a:t>
            </a:r>
            <a:r>
              <a:rPr lang="zh-CN" altLang="en-US" sz="2000" b="1" dirty="0">
                <a:solidFill>
                  <a:srgbClr val="FF0000"/>
                </a:solidFill>
                <a:latin typeface="微软雅黑" panose="020B0503020204020204" pitchFamily="34" charset="-122"/>
                <a:ea typeface="微软雅黑" panose="020B0503020204020204" pitchFamily="34" charset="-122"/>
              </a:rPr>
              <a:t>本校</a:t>
            </a:r>
            <a:r>
              <a:rPr lang="zh-CN" altLang="en-US" sz="2000" b="1" dirty="0">
                <a:ea typeface="华文仿宋" pitchFamily="2" charset="-122"/>
              </a:rPr>
              <a:t>：按照平台操作流程</a:t>
            </a:r>
            <a:r>
              <a:rPr lang="zh-CN" altLang="en-US" sz="2000" b="1" dirty="0" smtClean="0">
                <a:ea typeface="华文仿宋" pitchFamily="2" charset="-122"/>
              </a:rPr>
              <a:t>，协调对方院校，在线</a:t>
            </a:r>
            <a:r>
              <a:rPr lang="zh-CN" altLang="en-US" sz="2000" b="1" dirty="0">
                <a:ea typeface="华文仿宋" pitchFamily="2" charset="-122"/>
              </a:rPr>
              <a:t>标注</a:t>
            </a:r>
            <a:r>
              <a:rPr lang="zh-CN" altLang="en-US" sz="2000" b="1" dirty="0" smtClean="0">
                <a:ea typeface="华文仿宋" pitchFamily="2" charset="-122"/>
              </a:rPr>
              <a:t>转学。</a:t>
            </a:r>
            <a:endParaRPr lang="zh-CN" altLang="en-US" sz="2000" b="1" dirty="0">
              <a:ea typeface="华文仿宋" pitchFamily="2" charset="-122"/>
            </a:endParaRPr>
          </a:p>
          <a:p>
            <a:pPr marL="990600" lvl="1" indent="-533400">
              <a:lnSpc>
                <a:spcPct val="135000"/>
              </a:lnSpc>
              <a:buFont typeface="Wingdings" pitchFamily="2" charset="2"/>
              <a:buNone/>
            </a:pPr>
            <a:r>
              <a:rPr lang="zh-CN" altLang="en-US" sz="2000" b="1" dirty="0">
                <a:solidFill>
                  <a:srgbClr val="FF0000"/>
                </a:solidFill>
                <a:latin typeface="微软雅黑" panose="020B0503020204020204" pitchFamily="34" charset="-122"/>
                <a:ea typeface="微软雅黑" panose="020B0503020204020204" pitchFamily="34" charset="-122"/>
              </a:rPr>
              <a:t>层次不符</a:t>
            </a:r>
            <a:r>
              <a:rPr lang="zh-CN" altLang="en-US" sz="2000" b="1" dirty="0" smtClean="0">
                <a:ea typeface="华文仿宋" pitchFamily="2" charset="-122"/>
              </a:rPr>
              <a:t>：提交层次变更申请，省级核准。</a:t>
            </a:r>
            <a:endParaRPr lang="zh-CN" altLang="en-US" sz="2000" b="1" dirty="0">
              <a:ea typeface="华文仿宋" pitchFamily="2" charset="-122"/>
            </a:endParaRPr>
          </a:p>
        </p:txBody>
      </p:sp>
    </p:spTree>
    <p:extLst>
      <p:ext uri="{BB962C8B-B14F-4D97-AF65-F5344CB8AC3E}">
        <p14:creationId xmlns:p14="http://schemas.microsoft.com/office/powerpoint/2010/main" val="12052461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39</a:t>
            </a:fld>
            <a:endParaRPr lang="en-US" altLang="zh-CN" dirty="0"/>
          </a:p>
        </p:txBody>
      </p:sp>
      <p:sp>
        <p:nvSpPr>
          <p:cNvPr id="6" name="Rectangle 3"/>
          <p:cNvSpPr>
            <a:spLocks noGrp="1" noRot="1" noChangeArrowheads="1"/>
          </p:cNvSpPr>
          <p:nvPr>
            <p:ph type="body" idx="1"/>
          </p:nvPr>
        </p:nvSpPr>
        <p:spPr>
          <a:xfrm>
            <a:off x="395288" y="1340768"/>
            <a:ext cx="8569200" cy="4752528"/>
          </a:xfrm>
        </p:spPr>
        <p:txBody>
          <a:bodyPr/>
          <a:lstStyle/>
          <a:p>
            <a:pPr marL="0" indent="0">
              <a:lnSpc>
                <a:spcPct val="150000"/>
              </a:lnSpc>
              <a:spcBef>
                <a:spcPts val="1000"/>
              </a:spcBef>
              <a:spcAft>
                <a:spcPts val="1000"/>
              </a:spcAft>
              <a:buNone/>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实施</a:t>
            </a:r>
            <a:r>
              <a:rPr lang="zh-CN" altLang="en-US" sz="2400" dirty="0">
                <a:latin typeface="华文中宋" pitchFamily="2" charset="-122"/>
                <a:ea typeface="华文中宋" pitchFamily="2" charset="-122"/>
              </a:rPr>
              <a:t>高等学历教育的高等学校或其它教育机构（经批准承担培养研究生任务的科学研究机构，以下同）按国家招生规定录取的学生，参加高等教育自学考试和高等教育学历文凭考试的学生，所取得的学历证书予以注册</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marL="0" indent="0">
              <a:lnSpc>
                <a:spcPct val="150000"/>
              </a:lnSpc>
              <a:spcBef>
                <a:spcPts val="1000"/>
              </a:spcBef>
              <a:spcAft>
                <a:spcPts val="1000"/>
              </a:spcAft>
              <a:buNone/>
            </a:pPr>
            <a:r>
              <a:rPr lang="en-US" altLang="zh-CN" sz="2400" dirty="0">
                <a:latin typeface="华文中宋" pitchFamily="2" charset="-122"/>
                <a:ea typeface="华文中宋" pitchFamily="2" charset="-122"/>
              </a:rPr>
              <a:t> </a:t>
            </a: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毕</a:t>
            </a:r>
            <a:r>
              <a:rPr lang="zh-CN" altLang="en-US" sz="2400" dirty="0">
                <a:latin typeface="华文中宋" pitchFamily="2" charset="-122"/>
                <a:ea typeface="华文中宋" pitchFamily="2" charset="-122"/>
              </a:rPr>
              <a:t>（结）业证书电子注册制度于</a:t>
            </a:r>
            <a:r>
              <a:rPr lang="en-US" altLang="zh-CN" sz="2400" dirty="0">
                <a:solidFill>
                  <a:srgbClr val="0000FF"/>
                </a:solidFill>
                <a:latin typeface="华文中宋" pitchFamily="2" charset="-122"/>
                <a:ea typeface="华文中宋" pitchFamily="2" charset="-122"/>
              </a:rPr>
              <a:t>2001</a:t>
            </a:r>
            <a:r>
              <a:rPr lang="zh-CN" altLang="en-US" sz="2400" dirty="0">
                <a:solidFill>
                  <a:srgbClr val="0000FF"/>
                </a:solidFill>
                <a:latin typeface="华文中宋" pitchFamily="2" charset="-122"/>
                <a:ea typeface="华文中宋" pitchFamily="2" charset="-122"/>
              </a:rPr>
              <a:t>年开始</a:t>
            </a:r>
            <a:r>
              <a:rPr lang="zh-CN" altLang="en-US" sz="2400" dirty="0">
                <a:latin typeface="华文中宋" pitchFamily="2" charset="-122"/>
                <a:ea typeface="华文中宋" pitchFamily="2" charset="-122"/>
              </a:rPr>
              <a:t>建立并实施。从该年起颁发的毕（结）业</a:t>
            </a:r>
            <a:r>
              <a:rPr lang="zh-CN" altLang="en-US" sz="2400" dirty="0">
                <a:solidFill>
                  <a:srgbClr val="0000FF"/>
                </a:solidFill>
                <a:latin typeface="华文中宋" pitchFamily="2" charset="-122"/>
                <a:ea typeface="华文中宋" pitchFamily="2" charset="-122"/>
              </a:rPr>
              <a:t>证书未经注册的，国家不予</a:t>
            </a:r>
            <a:r>
              <a:rPr lang="zh-CN" altLang="en-US" sz="2400" dirty="0" smtClean="0">
                <a:solidFill>
                  <a:srgbClr val="0000FF"/>
                </a:solidFill>
                <a:latin typeface="华文中宋" pitchFamily="2" charset="-122"/>
                <a:ea typeface="华文中宋" pitchFamily="2" charset="-122"/>
              </a:rPr>
              <a:t>承认</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2000" b="1" dirty="0" smtClean="0">
                <a:latin typeface="华文中宋" pitchFamily="2" charset="-122"/>
                <a:ea typeface="华文中宋" pitchFamily="2" charset="-122"/>
              </a:rPr>
              <a:t>——</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高等教育学历证书电子注册管理暂行规定</a:t>
            </a:r>
            <a:r>
              <a:rPr lang="en-US" altLang="zh-CN" sz="2000" b="1" dirty="0">
                <a:latin typeface="华文中宋" pitchFamily="2" charset="-122"/>
                <a:ea typeface="华文中宋" pitchFamily="2" charset="-122"/>
              </a:rPr>
              <a:t>》</a:t>
            </a:r>
            <a:r>
              <a:rPr lang="zh-CN" altLang="en-US" sz="2000" b="1" dirty="0">
                <a:latin typeface="华文中宋" pitchFamily="2" charset="-122"/>
                <a:ea typeface="华文中宋" pitchFamily="2" charset="-122"/>
              </a:rPr>
              <a:t>教学</a:t>
            </a:r>
            <a:r>
              <a:rPr lang="en-US" altLang="zh-CN" sz="2000" b="1" dirty="0">
                <a:latin typeface="华文中宋" pitchFamily="2" charset="-122"/>
                <a:ea typeface="华文中宋" pitchFamily="2" charset="-122"/>
              </a:rPr>
              <a:t>[2001]4</a:t>
            </a:r>
            <a:r>
              <a:rPr lang="zh-CN" altLang="en-US" sz="2000" b="1" dirty="0">
                <a:latin typeface="华文中宋" pitchFamily="2" charset="-122"/>
                <a:ea typeface="华文中宋" pitchFamily="2" charset="-122"/>
              </a:rPr>
              <a:t>号</a:t>
            </a:r>
          </a:p>
          <a:p>
            <a:pPr marL="0" indent="0">
              <a:lnSpc>
                <a:spcPct val="150000"/>
              </a:lnSpc>
              <a:spcBef>
                <a:spcPts val="1000"/>
              </a:spcBef>
              <a:spcAft>
                <a:spcPts val="1000"/>
              </a:spcAft>
              <a:buNone/>
            </a:pP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学历注册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311176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8BA676A9-7032-4963-9E72-BDB33FAAD8AB}" type="slidenum">
              <a:rPr lang="en-US" altLang="zh-CN"/>
              <a:pPr/>
              <a:t>4</a:t>
            </a:fld>
            <a:endParaRPr lang="en-US" altLang="zh-CN"/>
          </a:p>
        </p:txBody>
      </p:sp>
      <p:sp>
        <p:nvSpPr>
          <p:cNvPr id="779266" name="Rectangle 2"/>
          <p:cNvSpPr>
            <a:spLocks noGrp="1" noRot="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平台账号</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申请数字证书</a:t>
            </a:r>
            <a:endParaRPr lang="zh-CN" altLang="en-US" sz="2400" b="1" dirty="0">
              <a:solidFill>
                <a:schemeClr val="bg1"/>
              </a:solidFill>
              <a:latin typeface="微软雅黑" pitchFamily="34" charset="-122"/>
              <a:ea typeface="微软雅黑"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2" y="1116979"/>
            <a:ext cx="8990477" cy="5552381"/>
          </a:xfrm>
          <a:prstGeom prst="rect">
            <a:avLst/>
          </a:prstGeom>
        </p:spPr>
      </p:pic>
      <p:sp>
        <p:nvSpPr>
          <p:cNvPr id="779275" name="AutoShape 11"/>
          <p:cNvSpPr>
            <a:spLocks noChangeArrowheads="1"/>
          </p:cNvSpPr>
          <p:nvPr/>
        </p:nvSpPr>
        <p:spPr bwMode="auto">
          <a:xfrm>
            <a:off x="971550" y="2494533"/>
            <a:ext cx="3024188" cy="1006475"/>
          </a:xfrm>
          <a:prstGeom prst="wedgeEllipseCallout">
            <a:avLst>
              <a:gd name="adj1" fmla="val -42597"/>
              <a:gd name="adj2" fmla="val 74292"/>
            </a:avLst>
          </a:prstGeom>
          <a:solidFill>
            <a:srgbClr val="0000FF"/>
          </a:solidFill>
          <a:ln w="12700" algn="ctr">
            <a:solidFill>
              <a:schemeClr val="tx1"/>
            </a:solidFill>
            <a:miter lim="800000"/>
            <a:headEnd/>
            <a:tailEnd/>
          </a:ln>
          <a:effectLst/>
        </p:spPr>
        <p:txBody>
          <a:bodyPr/>
          <a:lstStyle/>
          <a:p>
            <a:r>
              <a:rPr lang="zh-CN" altLang="en-US" b="1" dirty="0" smtClean="0">
                <a:solidFill>
                  <a:schemeClr val="bg1"/>
                </a:solidFill>
                <a:ea typeface="黑体" pitchFamily="2" charset="-122"/>
              </a:rPr>
              <a:t>登录平台</a:t>
            </a:r>
          </a:p>
          <a:p>
            <a:r>
              <a:rPr lang="zh-CN" altLang="en-US" b="1" dirty="0" smtClean="0">
                <a:solidFill>
                  <a:schemeClr val="bg1"/>
                </a:solidFill>
                <a:ea typeface="黑体" pitchFamily="2" charset="-122"/>
              </a:rPr>
              <a:t>必须持有数字证书</a:t>
            </a:r>
            <a:endParaRPr lang="zh-CN" altLang="en-US" b="1" dirty="0">
              <a:solidFill>
                <a:schemeClr val="bg1"/>
              </a:solidFill>
              <a:ea typeface="黑体"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40</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为</a:t>
            </a:r>
            <a:r>
              <a:rPr lang="zh-CN" altLang="en-US" sz="2400" dirty="0">
                <a:latin typeface="华文中宋" pitchFamily="2" charset="-122"/>
                <a:ea typeface="华文中宋" pitchFamily="2" charset="-122"/>
              </a:rPr>
              <a:t>维护国家学历证书制度的严肃性，保护高等学校及其毕业生的权益，打击不法分子伪造、买卖学历证书行为，我部决定对实施学历教育的高等教育办学单位</a:t>
            </a:r>
            <a:r>
              <a:rPr lang="zh-CN" altLang="en-US" sz="2400" dirty="0">
                <a:solidFill>
                  <a:srgbClr val="0000FF"/>
                </a:solidFill>
                <a:latin typeface="华文中宋" pitchFamily="2" charset="-122"/>
                <a:ea typeface="华文中宋" pitchFamily="2" charset="-122"/>
              </a:rPr>
              <a:t>自 </a:t>
            </a:r>
            <a:r>
              <a:rPr lang="en-US" altLang="zh-CN" sz="2400" dirty="0">
                <a:solidFill>
                  <a:srgbClr val="0000FF"/>
                </a:solidFill>
                <a:latin typeface="华文中宋" pitchFamily="2" charset="-122"/>
                <a:ea typeface="华文中宋" pitchFamily="2" charset="-122"/>
              </a:rPr>
              <a:t>l991</a:t>
            </a:r>
            <a:r>
              <a:rPr lang="zh-CN" altLang="en-US" sz="2400" dirty="0">
                <a:solidFill>
                  <a:srgbClr val="0000FF"/>
                </a:solidFill>
                <a:latin typeface="华文中宋" pitchFamily="2" charset="-122"/>
                <a:ea typeface="华文中宋" pitchFamily="2" charset="-122"/>
              </a:rPr>
              <a:t>年至</a:t>
            </a:r>
            <a:r>
              <a:rPr lang="en-US" altLang="zh-CN" sz="2400" dirty="0">
                <a:solidFill>
                  <a:srgbClr val="0000FF"/>
                </a:solidFill>
                <a:latin typeface="华文中宋" pitchFamily="2" charset="-122"/>
                <a:ea typeface="华文中宋" pitchFamily="2" charset="-122"/>
              </a:rPr>
              <a:t>2000</a:t>
            </a:r>
            <a:r>
              <a:rPr lang="zh-CN" altLang="en-US" sz="2400" dirty="0">
                <a:solidFill>
                  <a:srgbClr val="0000FF"/>
                </a:solidFill>
                <a:latin typeface="华文中宋" pitchFamily="2" charset="-122"/>
                <a:ea typeface="华文中宋" pitchFamily="2" charset="-122"/>
              </a:rPr>
              <a:t>年所颁发的毕（结）业证书进行登记</a:t>
            </a:r>
            <a:r>
              <a:rPr lang="zh-CN" altLang="en-US" sz="2400" dirty="0">
                <a:latin typeface="华文中宋" pitchFamily="2" charset="-122"/>
                <a:ea typeface="华文中宋" pitchFamily="2" charset="-122"/>
              </a:rPr>
              <a:t>。经登记的学历证书由我部审核后进入全国高等教育学历证书电子档案数据库，</a:t>
            </a:r>
            <a:r>
              <a:rPr lang="zh-CN" altLang="en-US" sz="2400" dirty="0">
                <a:solidFill>
                  <a:srgbClr val="0000FF"/>
                </a:solidFill>
                <a:latin typeface="华文中宋" pitchFamily="2" charset="-122"/>
                <a:ea typeface="华文中宋" pitchFamily="2" charset="-122"/>
              </a:rPr>
              <a:t>供社会用人单位网上查询</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a:latin typeface="华文中宋" pitchFamily="2" charset="-122"/>
                <a:ea typeface="华文中宋" pitchFamily="2" charset="-122"/>
              </a:rPr>
              <a:t>——《</a:t>
            </a:r>
            <a:r>
              <a:rPr lang="zh-CN" altLang="en-US" sz="1800" b="1" dirty="0">
                <a:latin typeface="华文中宋" pitchFamily="2" charset="-122"/>
                <a:ea typeface="华文中宋" pitchFamily="2" charset="-122"/>
              </a:rPr>
              <a:t>教育部关于对</a:t>
            </a:r>
            <a:r>
              <a:rPr lang="en-US" altLang="zh-CN" sz="1800" b="1" dirty="0">
                <a:latin typeface="华文中宋" pitchFamily="2" charset="-122"/>
                <a:ea typeface="华文中宋" pitchFamily="2" charset="-122"/>
              </a:rPr>
              <a:t>1991</a:t>
            </a:r>
            <a:r>
              <a:rPr lang="zh-CN" altLang="en-US" sz="1800" b="1" dirty="0">
                <a:latin typeface="华文中宋" pitchFamily="2" charset="-122"/>
                <a:ea typeface="华文中宋" pitchFamily="2" charset="-122"/>
              </a:rPr>
              <a:t>年至</a:t>
            </a:r>
            <a:r>
              <a:rPr lang="en-US" altLang="zh-CN" sz="1800" b="1" dirty="0">
                <a:latin typeface="华文中宋" pitchFamily="2" charset="-122"/>
                <a:ea typeface="华文中宋" pitchFamily="2" charset="-122"/>
              </a:rPr>
              <a:t>2000</a:t>
            </a:r>
            <a:r>
              <a:rPr lang="zh-CN" altLang="en-US" sz="1800" b="1" dirty="0">
                <a:latin typeface="华文中宋" pitchFamily="2" charset="-122"/>
                <a:ea typeface="华文中宋" pitchFamily="2" charset="-122"/>
              </a:rPr>
              <a:t>年颁发的高等教育学历证书进行登记的通知</a:t>
            </a: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教学</a:t>
            </a:r>
            <a:r>
              <a:rPr lang="zh-CN" altLang="en-US" sz="1800" b="1" dirty="0">
                <a:latin typeface="华文中宋" pitchFamily="2" charset="-122"/>
                <a:ea typeface="华文中宋" pitchFamily="2" charset="-122"/>
              </a:rPr>
              <a:t>函</a:t>
            </a:r>
            <a:r>
              <a:rPr lang="en-US" altLang="zh-CN" sz="1800" b="1" dirty="0">
                <a:latin typeface="华文中宋" pitchFamily="2" charset="-122"/>
                <a:ea typeface="华文中宋" pitchFamily="2" charset="-122"/>
              </a:rPr>
              <a:t>[2001]8</a:t>
            </a:r>
            <a:r>
              <a:rPr lang="zh-CN" altLang="en-US" sz="1800" b="1" dirty="0">
                <a:latin typeface="华文中宋" pitchFamily="2" charset="-122"/>
                <a:ea typeface="华文中宋" pitchFamily="2" charset="-122"/>
              </a:rPr>
              <a:t>号</a:t>
            </a:r>
          </a:p>
          <a:p>
            <a:pPr marL="0" indent="0">
              <a:lnSpc>
                <a:spcPct val="150000"/>
              </a:lnSpc>
              <a:spcBef>
                <a:spcPts val="1000"/>
              </a:spcBef>
              <a:spcAft>
                <a:spcPts val="1000"/>
              </a:spcAft>
              <a:buNone/>
            </a:pP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学历注册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051000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41</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zh-CN" altLang="en-US" sz="2400" dirty="0">
                <a:latin typeface="华文中宋" pitchFamily="2" charset="-122"/>
                <a:ea typeface="华文中宋" pitchFamily="2" charset="-122"/>
              </a:rPr>
              <a:t>      </a:t>
            </a:r>
            <a:r>
              <a:rPr lang="zh-CN" altLang="en-US" sz="2400" dirty="0" smtClean="0">
                <a:latin typeface="华文中宋" pitchFamily="2" charset="-122"/>
                <a:ea typeface="华文中宋" pitchFamily="2" charset="-122"/>
              </a:rPr>
              <a:t>为</a:t>
            </a:r>
            <a:r>
              <a:rPr lang="zh-CN" altLang="en-US" sz="2400" dirty="0">
                <a:latin typeface="华文中宋" pitchFamily="2" charset="-122"/>
                <a:ea typeface="华文中宋" pitchFamily="2" charset="-122"/>
              </a:rPr>
              <a:t>进一步完善高等教育学历证书电子注册制度，提高工作效率，维护高校毕业生离校就业的合法权益，发挥学历证书电子注册的服务功能，</a:t>
            </a:r>
            <a:r>
              <a:rPr lang="zh-CN" altLang="en-US" sz="2400" dirty="0">
                <a:solidFill>
                  <a:srgbClr val="0000FF"/>
                </a:solidFill>
                <a:latin typeface="华文中宋" pitchFamily="2" charset="-122"/>
                <a:ea typeface="华文中宋" pitchFamily="2" charset="-122"/>
              </a:rPr>
              <a:t>从</a:t>
            </a:r>
            <a:r>
              <a:rPr lang="en-US" altLang="zh-CN" sz="2400" dirty="0">
                <a:solidFill>
                  <a:srgbClr val="0000FF"/>
                </a:solidFill>
                <a:latin typeface="华文中宋" pitchFamily="2" charset="-122"/>
                <a:ea typeface="华文中宋" pitchFamily="2" charset="-122"/>
              </a:rPr>
              <a:t>2010</a:t>
            </a:r>
            <a:r>
              <a:rPr lang="zh-CN" altLang="en-US" sz="2400" dirty="0">
                <a:solidFill>
                  <a:srgbClr val="0000FF"/>
                </a:solidFill>
                <a:latin typeface="华文中宋" pitchFamily="2" charset="-122"/>
                <a:ea typeface="华文中宋" pitchFamily="2" charset="-122"/>
              </a:rPr>
              <a:t>年起，普通高等教育学历证书实施在线即时电子</a:t>
            </a:r>
            <a:r>
              <a:rPr lang="zh-CN" altLang="en-US" sz="2400" dirty="0" smtClean="0">
                <a:solidFill>
                  <a:srgbClr val="0000FF"/>
                </a:solidFill>
                <a:latin typeface="华文中宋" pitchFamily="2" charset="-122"/>
                <a:ea typeface="华文中宋" pitchFamily="2" charset="-122"/>
              </a:rPr>
              <a:t>注册</a:t>
            </a:r>
            <a:r>
              <a:rPr lang="zh-CN" altLang="en-US" sz="2400" dirty="0" smtClean="0">
                <a:latin typeface="华文中宋" pitchFamily="2" charset="-122"/>
                <a:ea typeface="华文中宋" pitchFamily="2" charset="-122"/>
              </a:rPr>
              <a:t>，</a:t>
            </a:r>
            <a:r>
              <a:rPr lang="zh-CN" altLang="en-US" sz="2400" dirty="0">
                <a:latin typeface="华文中宋" pitchFamily="2" charset="-122"/>
                <a:ea typeface="华文中宋" pitchFamily="2" charset="-122"/>
              </a:rPr>
              <a:t>使普通高等教育毕业生在取得毕业证书后即可上网查询到学历证书的电子注册</a:t>
            </a:r>
            <a:r>
              <a:rPr lang="zh-CN" altLang="en-US" sz="2400" dirty="0" smtClean="0">
                <a:latin typeface="华文中宋" pitchFamily="2" charset="-122"/>
                <a:ea typeface="华文中宋" pitchFamily="2" charset="-122"/>
              </a:rPr>
              <a:t>信息。</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a:latin typeface="华文中宋" pitchFamily="2" charset="-122"/>
                <a:ea typeface="华文中宋" pitchFamily="2" charset="-122"/>
              </a:rPr>
              <a:t>关于普通高等教育学历证书即时电子注册的通知</a:t>
            </a:r>
            <a:r>
              <a:rPr lang="en-US" altLang="zh-CN" sz="1800" b="1" dirty="0">
                <a:latin typeface="华文中宋" pitchFamily="2" charset="-122"/>
                <a:ea typeface="华文中宋" pitchFamily="2" charset="-122"/>
              </a:rPr>
              <a:t>》</a:t>
            </a:r>
            <a:r>
              <a:rPr lang="zh-CN" altLang="en-US" sz="1800" b="1" dirty="0">
                <a:latin typeface="华文中宋" pitchFamily="2" charset="-122"/>
                <a:ea typeface="华文中宋" pitchFamily="2" charset="-122"/>
              </a:rPr>
              <a:t>教学司</a:t>
            </a:r>
            <a:r>
              <a:rPr lang="en-US" altLang="zh-CN" sz="1800" b="1" dirty="0">
                <a:latin typeface="华文中宋" pitchFamily="2" charset="-122"/>
                <a:ea typeface="华文中宋" pitchFamily="2" charset="-122"/>
              </a:rPr>
              <a:t>[2010]8</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学历注册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9790940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627857EA-562D-4F6B-8EBC-B1506B6E4409}" type="slidenum">
              <a:rPr lang="en-US" altLang="zh-CN"/>
              <a:pPr/>
              <a:t>42</a:t>
            </a:fld>
            <a:endParaRPr lang="en-US" altLang="zh-CN"/>
          </a:p>
        </p:txBody>
      </p:sp>
      <p:sp>
        <p:nvSpPr>
          <p:cNvPr id="568322"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学历注册</a:t>
            </a:r>
          </a:p>
        </p:txBody>
      </p:sp>
      <p:sp>
        <p:nvSpPr>
          <p:cNvPr id="568323" name="Rectangle 3"/>
          <p:cNvSpPr>
            <a:spLocks noGrp="1" noChangeArrowheads="1"/>
          </p:cNvSpPr>
          <p:nvPr>
            <p:ph type="body" sz="half" idx="1"/>
          </p:nvPr>
        </p:nvSpPr>
        <p:spPr>
          <a:xfrm>
            <a:off x="179388" y="1341438"/>
            <a:ext cx="8785225" cy="5300662"/>
          </a:xfrm>
          <a:noFill/>
          <a:ln/>
        </p:spPr>
        <p:txBody>
          <a:bodyPr/>
          <a:lstStyle/>
          <a:p>
            <a:pPr marL="609600" indent="-609600">
              <a:lnSpc>
                <a:spcPct val="200000"/>
              </a:lnSpc>
              <a:buFont typeface="Wingdings" pitchFamily="2" charset="2"/>
              <a:buChar char="Ø"/>
            </a:pPr>
            <a:r>
              <a:rPr lang="zh-CN" altLang="en-US" sz="2000" b="1" dirty="0" smtClean="0">
                <a:solidFill>
                  <a:srgbClr val="FF0000"/>
                </a:solidFill>
                <a:latin typeface="微软雅黑" pitchFamily="34" charset="-122"/>
                <a:ea typeface="微软雅黑" pitchFamily="34" charset="-122"/>
              </a:rPr>
              <a:t>责任主体</a:t>
            </a:r>
            <a:r>
              <a:rPr lang="zh-CN" altLang="en-US" sz="2000" b="1" dirty="0">
                <a:solidFill>
                  <a:srgbClr val="FF0000"/>
                </a:solidFill>
                <a:latin typeface="微软雅黑" pitchFamily="34" charset="-122"/>
                <a:ea typeface="微软雅黑" pitchFamily="34" charset="-122"/>
              </a:rPr>
              <a:t>：高校学籍学历管理部门。</a:t>
            </a:r>
            <a:endParaRPr lang="en-US" altLang="zh-CN" sz="2000" b="1" dirty="0">
              <a:solidFill>
                <a:srgbClr val="FF0000"/>
              </a:solidFill>
              <a:latin typeface="微软雅黑" pitchFamily="34" charset="-122"/>
              <a:ea typeface="微软雅黑" pitchFamily="34" charset="-122"/>
            </a:endParaRPr>
          </a:p>
          <a:p>
            <a:pPr marL="609600" indent="-609600">
              <a:lnSpc>
                <a:spcPct val="200000"/>
              </a:lnSpc>
              <a:buFont typeface="Wingdings" pitchFamily="2" charset="2"/>
              <a:buChar char="Ø"/>
            </a:pPr>
            <a:r>
              <a:rPr lang="zh-CN" altLang="en-US" sz="2000" b="1" dirty="0" smtClean="0">
                <a:solidFill>
                  <a:srgbClr val="0000FF"/>
                </a:solidFill>
                <a:latin typeface="微软雅黑" pitchFamily="34" charset="-122"/>
                <a:ea typeface="微软雅黑" pitchFamily="34" charset="-122"/>
              </a:rPr>
              <a:t>工作</a:t>
            </a:r>
            <a:r>
              <a:rPr lang="zh-CN" altLang="en-US" sz="2000" b="1" dirty="0">
                <a:solidFill>
                  <a:srgbClr val="0000FF"/>
                </a:solidFill>
                <a:latin typeface="微软雅黑" pitchFamily="34" charset="-122"/>
                <a:ea typeface="微软雅黑" pitchFamily="34" charset="-122"/>
              </a:rPr>
              <a:t>目标</a:t>
            </a:r>
            <a:r>
              <a:rPr lang="zh-CN" altLang="en-US" sz="2000" b="1" dirty="0">
                <a:ea typeface="华文仿宋" pitchFamily="2" charset="-122"/>
              </a:rPr>
              <a:t>：毕业生拿到毕业证书就能上网查到。</a:t>
            </a: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工作时段</a:t>
            </a:r>
            <a:r>
              <a:rPr lang="zh-CN" altLang="en-US" sz="2000" b="1" dirty="0">
                <a:ea typeface="华文仿宋" pitchFamily="2" charset="-122"/>
              </a:rPr>
              <a:t>：由省级管理部门在部级设定范围内设置</a:t>
            </a:r>
            <a:r>
              <a:rPr lang="zh-CN" altLang="en-US" sz="2000" b="1" dirty="0" smtClean="0">
                <a:ea typeface="华文仿宋" pitchFamily="2" charset="-122"/>
              </a:rPr>
              <a:t>。</a:t>
            </a:r>
            <a:r>
              <a:rPr lang="zh-CN" altLang="en-US" sz="2000" b="1" dirty="0">
                <a:solidFill>
                  <a:srgbClr val="0000FF"/>
                </a:solidFill>
                <a:latin typeface="华文仿宋" pitchFamily="2" charset="-122"/>
                <a:ea typeface="华文仿宋" pitchFamily="2" charset="-122"/>
              </a:rPr>
              <a:t>省里可为学校单开</a:t>
            </a:r>
            <a:r>
              <a:rPr lang="zh-CN" altLang="en-US" sz="2000" b="1" dirty="0" smtClean="0">
                <a:solidFill>
                  <a:srgbClr val="0000FF"/>
                </a:solidFill>
                <a:latin typeface="华文仿宋" pitchFamily="2" charset="-122"/>
                <a:ea typeface="华文仿宋" pitchFamily="2" charset="-122"/>
              </a:rPr>
              <a:t>。</a:t>
            </a:r>
            <a:endParaRPr lang="zh-CN" altLang="en-US" sz="2000" b="1" dirty="0">
              <a:ea typeface="华文仿宋" pitchFamily="2" charset="-122"/>
            </a:endParaRPr>
          </a:p>
          <a:p>
            <a:pPr marL="609600" indent="-609600">
              <a:lnSpc>
                <a:spcPct val="200000"/>
              </a:lnSpc>
              <a:buFont typeface="Wingdings" pitchFamily="2" charset="2"/>
              <a:buChar char="Ø"/>
            </a:pPr>
            <a:r>
              <a:rPr lang="zh-CN" altLang="en-US" sz="2000" b="1" dirty="0">
                <a:solidFill>
                  <a:srgbClr val="0000FF"/>
                </a:solidFill>
                <a:latin typeface="微软雅黑" pitchFamily="34" charset="-122"/>
                <a:ea typeface="微软雅黑" pitchFamily="34" charset="-122"/>
              </a:rPr>
              <a:t>工作要求</a:t>
            </a:r>
            <a:r>
              <a:rPr lang="zh-CN" altLang="en-US" sz="2000" b="1" dirty="0">
                <a:ea typeface="华文仿宋" pitchFamily="2" charset="-122"/>
              </a:rPr>
              <a:t>：</a:t>
            </a:r>
          </a:p>
          <a:p>
            <a:pPr marL="990600" lvl="1" indent="-533400">
              <a:lnSpc>
                <a:spcPct val="200000"/>
              </a:lnSpc>
              <a:buFont typeface="Wingdings" pitchFamily="2" charset="2"/>
              <a:buAutoNum type="arabicPeriod"/>
            </a:pPr>
            <a:r>
              <a:rPr lang="zh-CN" altLang="en-US" sz="2000" b="1" dirty="0">
                <a:latin typeface="华文仿宋" pitchFamily="2" charset="-122"/>
                <a:ea typeface="华文仿宋" pitchFamily="2" charset="-122"/>
              </a:rPr>
              <a:t>提前注册：发证之前先注册，确保发证当天就能查到</a:t>
            </a:r>
          </a:p>
          <a:p>
            <a:pPr marL="990600" lvl="1" indent="-533400">
              <a:lnSpc>
                <a:spcPct val="200000"/>
              </a:lnSpc>
              <a:buFont typeface="Wingdings" pitchFamily="2" charset="2"/>
              <a:buAutoNum type="arabicPeriod"/>
            </a:pPr>
            <a:r>
              <a:rPr lang="zh-CN" altLang="en-US" sz="2000" b="1" dirty="0">
                <a:latin typeface="华文仿宋" pitchFamily="2" charset="-122"/>
                <a:ea typeface="华文仿宋" pitchFamily="2" charset="-122"/>
              </a:rPr>
              <a:t>严控资格：只有在校生才能即时在线注册</a:t>
            </a:r>
          </a:p>
          <a:p>
            <a:pPr marL="990600" lvl="1" indent="-533400">
              <a:lnSpc>
                <a:spcPct val="200000"/>
              </a:lnSpc>
              <a:buFont typeface="Wingdings" pitchFamily="2" charset="2"/>
              <a:buAutoNum type="arabicPeriod"/>
            </a:pPr>
            <a:r>
              <a:rPr lang="zh-CN" altLang="en-US" sz="2000" b="1" dirty="0">
                <a:latin typeface="华文仿宋" pitchFamily="2" charset="-122"/>
                <a:ea typeface="华文仿宋" pitchFamily="2" charset="-122"/>
              </a:rPr>
              <a:t>严控内容：学历</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学籍</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证书编号、毕结业结论、毕业</a:t>
            </a:r>
            <a:r>
              <a:rPr lang="zh-CN" altLang="en-US" sz="2000" b="1" dirty="0" smtClean="0">
                <a:latin typeface="华文仿宋" pitchFamily="2" charset="-122"/>
                <a:ea typeface="华文仿宋" pitchFamily="2" charset="-122"/>
              </a:rPr>
              <a:t>日期、校长名</a:t>
            </a:r>
            <a:r>
              <a:rPr lang="en-US" altLang="zh-CN" sz="2000" b="1" dirty="0" smtClean="0">
                <a:latin typeface="华文仿宋" pitchFamily="2" charset="-122"/>
                <a:ea typeface="华文仿宋" pitchFamily="2" charset="-122"/>
              </a:rPr>
              <a:t>)</a:t>
            </a:r>
            <a:endParaRPr lang="en-US" altLang="zh-CN" sz="2000" b="1" dirty="0">
              <a:latin typeface="华文仿宋" pitchFamily="2" charset="-122"/>
              <a:ea typeface="华文仿宋" pitchFamily="2" charset="-122"/>
            </a:endParaRPr>
          </a:p>
        </p:txBody>
      </p:sp>
    </p:spTree>
    <p:extLst>
      <p:ext uri="{BB962C8B-B14F-4D97-AF65-F5344CB8AC3E}">
        <p14:creationId xmlns:p14="http://schemas.microsoft.com/office/powerpoint/2010/main" val="298190015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noGrp="1"/>
          </p:cNvGraphicFramePr>
          <p:nvPr>
            <p:ph/>
            <p:extLst>
              <p:ext uri="{D42A27DB-BD31-4B8C-83A1-F6EECF244321}">
                <p14:modId xmlns:p14="http://schemas.microsoft.com/office/powerpoint/2010/main" val="195593820"/>
              </p:ext>
            </p:extLst>
          </p:nvPr>
        </p:nvGraphicFramePr>
        <p:xfrm>
          <a:off x="428596" y="1007622"/>
          <a:ext cx="8258203" cy="5810276"/>
        </p:xfrm>
        <a:graphic>
          <a:graphicData uri="http://schemas.openxmlformats.org/drawingml/2006/table">
            <a:tbl>
              <a:tblPr/>
              <a:tblGrid>
                <a:gridCol w="605624"/>
                <a:gridCol w="973709"/>
                <a:gridCol w="695599"/>
                <a:gridCol w="1338523"/>
                <a:gridCol w="605624"/>
                <a:gridCol w="4039124"/>
              </a:tblGrid>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序号</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字段名</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长度</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字段含义</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必填</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1" i="0" u="none" strike="noStrike" cap="none" normalizeH="0" baseline="0" dirty="0" smtClean="0">
                          <a:ln>
                            <a:noFill/>
                          </a:ln>
                          <a:solidFill>
                            <a:schemeClr val="tx1"/>
                          </a:solidFill>
                          <a:effectLst/>
                          <a:latin typeface="+mj-lt"/>
                          <a:ea typeface="宋体" pitchFamily="2" charset="-122"/>
                          <a:cs typeface="Times New Roman" pitchFamily="18" charset="0"/>
                        </a:rPr>
                        <a:t>说明</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KSH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考生号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与学籍数据保持一致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姓名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与学籍数据保持一致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性别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CSRQ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出生日期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与学籍数据保持一致</a:t>
                      </a:r>
                      <a:endPar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SFZH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身份证号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defRPr/>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YXDM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院校代码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defRPr/>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资料库</a:t>
                      </a:r>
                      <a:r>
                        <a:rPr kumimoji="0" lang="en-US" altLang="zh-CN" sz="1400" b="0" i="0" u="none" strike="noStrike" kern="1200" cap="none" normalizeH="0" baseline="0" dirty="0" smtClean="0">
                          <a:ln>
                            <a:noFill/>
                          </a:ln>
                          <a:solidFill>
                            <a:schemeClr val="tx1"/>
                          </a:solidFill>
                          <a:effectLst/>
                          <a:latin typeface="+mn-lt"/>
                          <a:ea typeface="宋体" pitchFamily="2" charset="-122"/>
                          <a:cs typeface="Times New Roman" pitchFamily="18" charset="0"/>
                        </a:rPr>
                        <a:t>-</a:t>
                      </a: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院校代码表</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YXMC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院校名称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资料库</a:t>
                      </a:r>
                      <a:r>
                        <a:rPr kumimoji="0" lang="en-US" altLang="zh-CN" sz="1400" b="0" i="0" u="none" strike="noStrike" kern="1200" cap="none" normalizeH="0" baseline="0" dirty="0" smtClean="0">
                          <a:ln>
                            <a:noFill/>
                          </a:ln>
                          <a:solidFill>
                            <a:schemeClr val="tx1"/>
                          </a:solidFill>
                          <a:effectLst/>
                          <a:latin typeface="+mn-lt"/>
                          <a:ea typeface="宋体" pitchFamily="2" charset="-122"/>
                          <a:cs typeface="Times New Roman" pitchFamily="18" charset="0"/>
                        </a:rPr>
                        <a:t>-</a:t>
                      </a: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院校代码表</a:t>
                      </a:r>
                      <a:endParaRPr kumimoji="0" lang="zh-CN" altLang="en-US" sz="1400" b="0" i="0" u="none" strike="noStrike" cap="none" normalizeH="0" baseline="0" dirty="0" smtClean="0">
                        <a:ln>
                          <a:noFill/>
                        </a:ln>
                        <a:solidFill>
                          <a:schemeClr val="tx1"/>
                        </a:solidFill>
                        <a:effectLst/>
                        <a:latin typeface="+mj-lt"/>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ZYDM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专业代码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smtClean="0">
                          <a:ln>
                            <a:noFill/>
                          </a:ln>
                          <a:solidFill>
                            <a:schemeClr val="tx1"/>
                          </a:solidFill>
                          <a:effectLst/>
                          <a:latin typeface="+mj-lt"/>
                          <a:ea typeface="宋体" pitchFamily="2" charset="-122"/>
                          <a:cs typeface="Arial" charset="0"/>
                        </a:rPr>
                        <a:t>ZYMC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专业名称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学制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en-US" altLang="zh-CN"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XXXS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学习形式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层次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kern="1200" cap="none" normalizeH="0" baseline="0" dirty="0" smtClean="0">
                          <a:ln>
                            <a:noFill/>
                          </a:ln>
                          <a:solidFill>
                            <a:schemeClr val="tx1"/>
                          </a:solidFill>
                          <a:effectLst/>
                          <a:latin typeface="+mn-lt"/>
                          <a:ea typeface="宋体" pitchFamily="2" charset="-122"/>
                          <a:cs typeface="Times New Roman" pitchFamily="18" charset="0"/>
                        </a:rPr>
                        <a:t>与学籍数据保持一致</a:t>
                      </a:r>
                      <a:endParaRPr kumimoji="0" lang="zh-CN" altLang="en-US"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RXRQ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C(8)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smtClean="0">
                          <a:ln>
                            <a:noFill/>
                          </a:ln>
                          <a:solidFill>
                            <a:schemeClr val="tx1"/>
                          </a:solidFill>
                          <a:effectLst/>
                          <a:latin typeface="+mj-lt"/>
                          <a:ea typeface="宋体" pitchFamily="2" charset="-122"/>
                          <a:cs typeface="Times New Roman" pitchFamily="18" charset="0"/>
                        </a:rPr>
                        <a:t>入学日期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与学籍数据保持一致</a:t>
                      </a:r>
                      <a:endPar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BYRQ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宋体" pitchFamily="2" charset="-122"/>
                          <a:cs typeface="Arial" charset="0"/>
                        </a:rPr>
                        <a:t>C(8)</a:t>
                      </a:r>
                      <a:endParaRPr kumimoji="0" lang="en-US" altLang="zh-CN" sz="1400" b="0" i="0" u="none" strike="noStrike"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毕业日期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宋体" pitchFamily="2" charset="-122"/>
                          <a:cs typeface="Times New Roman" pitchFamily="18" charset="0"/>
                        </a:rPr>
                        <a:t>√</a:t>
                      </a:r>
                      <a:endPar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zh-CN" altLang="en-US" sz="1400" b="0" i="0" u="none" strike="noStrike" cap="none" normalizeH="0" baseline="0" dirty="0" smtClean="0">
                          <a:ln>
                            <a:noFill/>
                          </a:ln>
                          <a:solidFill>
                            <a:schemeClr val="tx1"/>
                          </a:solidFill>
                          <a:effectLst/>
                          <a:latin typeface="+mj-lt"/>
                          <a:ea typeface="宋体" pitchFamily="2" charset="-122"/>
                          <a:cs typeface="Times New Roman" pitchFamily="18" charset="0"/>
                        </a:rPr>
                        <a:t>据实填写，如</a:t>
                      </a:r>
                      <a:r>
                        <a:rPr kumimoji="0" lang="en-US" altLang="zh-CN" sz="1400" b="0" i="0" u="none" strike="noStrike" cap="none" normalizeH="0" baseline="0" dirty="0" smtClean="0">
                          <a:ln>
                            <a:noFill/>
                          </a:ln>
                          <a:solidFill>
                            <a:schemeClr val="tx1"/>
                          </a:solidFill>
                          <a:effectLst/>
                          <a:latin typeface="+mj-lt"/>
                          <a:ea typeface="宋体" pitchFamily="2" charset="-122"/>
                          <a:cs typeface="Times New Roman" pitchFamily="18" charset="0"/>
                        </a:rPr>
                        <a:t>”20130701”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BJYJL</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C(4)</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毕结业结论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毕业或结业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ZSBH</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C(18)</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证书编号</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资料库</a:t>
                      </a:r>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a:t>
                      </a:r>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考生号及证书编号编码规则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XZM</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C(40)</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校长名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algn="ctr"/>
                      <a:r>
                        <a:rPr kumimoji="0" lang="en-US" altLang="zh-CN" sz="1400" b="0" i="0" u="none" strike="noStrike" kern="1200" cap="none" normalizeH="0" baseline="0" dirty="0" smtClean="0">
                          <a:ln>
                            <a:noFill/>
                          </a:ln>
                          <a:solidFill>
                            <a:schemeClr val="tx1"/>
                          </a:solidFill>
                          <a:effectLst/>
                          <a:latin typeface="+mn-lt"/>
                          <a:ea typeface="宋体" pitchFamily="2" charset="-122"/>
                          <a:cs typeface="Arial" charset="0"/>
                        </a:rPr>
                        <a:t>√</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据实填写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r>
              <a:tr h="30580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altLang="zh-CN" sz="1400" b="0" i="0" u="none" strike="noStrike" cap="none" normalizeH="0" baseline="0" dirty="0" smtClean="0">
                          <a:ln>
                            <a:noFill/>
                          </a:ln>
                          <a:solidFill>
                            <a:schemeClr val="tx1"/>
                          </a:solidFill>
                          <a:effectLst/>
                          <a:latin typeface="+mj-lt"/>
                          <a:ea typeface="宋体" pitchFamily="2" charset="-122"/>
                          <a:cs typeface="Arial" charset="0"/>
                        </a:rPr>
                        <a:t>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BZ</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400" b="0" i="0" u="none" strike="noStrike" kern="1200" cap="none" normalizeH="0" baseline="0" dirty="0" smtClean="0">
                          <a:ln>
                            <a:noFill/>
                          </a:ln>
                          <a:solidFill>
                            <a:schemeClr val="tx1"/>
                          </a:solidFill>
                          <a:effectLst/>
                          <a:latin typeface="+mj-lt"/>
                          <a:ea typeface="宋体" pitchFamily="2" charset="-122"/>
                          <a:cs typeface="Arial" charset="0"/>
                        </a:rPr>
                        <a:t>C(50)</a:t>
                      </a:r>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rPr>
                        <a:t>备注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CN" altLang="en-US" sz="1400" b="0" i="0" u="none" strike="noStrike" kern="1200" cap="none" normalizeH="0" baseline="0" dirty="0" smtClean="0">
                        <a:ln>
                          <a:noFill/>
                        </a:ln>
                        <a:solidFill>
                          <a:schemeClr val="tx1"/>
                        </a:solidFill>
                        <a:effectLst/>
                        <a:latin typeface="+mj-lt"/>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33"/>
          <p:cNvSpPr txBox="1">
            <a:spLocks noChangeArrowheads="1"/>
          </p:cNvSpPr>
          <p:nvPr/>
        </p:nvSpPr>
        <p:spPr bwMode="auto">
          <a:xfrm>
            <a:off x="255588" y="116632"/>
            <a:ext cx="7772400"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zh-CN" altLang="en-US" sz="4400" b="1" kern="0" dirty="0" smtClean="0">
                <a:solidFill>
                  <a:schemeClr val="bg1"/>
                </a:solidFill>
                <a:latin typeface="微软雅黑" pitchFamily="34" charset="-122"/>
                <a:ea typeface="微软雅黑" pitchFamily="34" charset="-122"/>
                <a:cs typeface="+mj-cs"/>
              </a:rPr>
              <a:t>学历</a:t>
            </a:r>
            <a:r>
              <a:rPr kumimoji="0" lang="zh-CN" altLang="en-US" sz="4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注册</a:t>
            </a:r>
            <a:r>
              <a:rPr kumimoji="0" lang="en-US" altLang="zh-CN"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_</a:t>
            </a:r>
            <a:r>
              <a:rPr kumimoji="0" lang="zh-CN" altLang="en-US" sz="24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mj-cs"/>
              </a:rPr>
              <a:t>标准表结构</a:t>
            </a:r>
            <a:endParaRPr kumimoji="0" lang="zh-CN" altLang="en-US" sz="24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j-cs"/>
            </a:endParaRPr>
          </a:p>
        </p:txBody>
      </p:sp>
    </p:spTree>
    <p:extLst>
      <p:ext uri="{BB962C8B-B14F-4D97-AF65-F5344CB8AC3E}">
        <p14:creationId xmlns:p14="http://schemas.microsoft.com/office/powerpoint/2010/main" val="1378050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44</a:t>
            </a:fld>
            <a:endParaRPr lang="en-US" altLang="zh-CN"/>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标准表结构补充说明</a:t>
            </a:r>
            <a:endParaRPr lang="zh-CN" altLang="en-US" sz="2400" b="1" dirty="0">
              <a:solidFill>
                <a:schemeClr val="bg1"/>
              </a:solidFill>
              <a:latin typeface="微软雅黑" pitchFamily="34" charset="-122"/>
              <a:ea typeface="微软雅黑" pitchFamily="34" charset="-122"/>
            </a:endParaRPr>
          </a:p>
        </p:txBody>
      </p:sp>
      <p:sp>
        <p:nvSpPr>
          <p:cNvPr id="781315" name="Rectangle 3"/>
          <p:cNvSpPr>
            <a:spLocks noGrp="1" noChangeArrowheads="1"/>
          </p:cNvSpPr>
          <p:nvPr>
            <p:ph type="body" idx="1"/>
          </p:nvPr>
        </p:nvSpPr>
        <p:spPr>
          <a:xfrm>
            <a:off x="250825" y="1276350"/>
            <a:ext cx="8607456" cy="5367360"/>
          </a:xfrm>
          <a:noFill/>
          <a:ln/>
        </p:spPr>
        <p:txBody>
          <a:bodyPr/>
          <a:lstStyle/>
          <a:p>
            <a:pPr marL="609600" indent="-609600">
              <a:lnSpc>
                <a:spcPct val="200000"/>
              </a:lnSpc>
              <a:buFont typeface="Wingdings" pitchFamily="2" charset="2"/>
              <a:buChar char="Ø"/>
            </a:pPr>
            <a:r>
              <a:rPr lang="zh-CN" altLang="en-US" sz="2400" b="1" dirty="0" smtClean="0">
                <a:solidFill>
                  <a:srgbClr val="0000FF"/>
                </a:solidFill>
                <a:latin typeface="微软雅黑" pitchFamily="34" charset="-122"/>
                <a:ea typeface="微软雅黑" pitchFamily="34" charset="-122"/>
              </a:rPr>
              <a:t>院校代码及院校名称</a:t>
            </a:r>
            <a:r>
              <a:rPr lang="zh-CN" altLang="en-US" sz="2400" b="1"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pPr marL="1009650" lvl="1" indent="-609600">
              <a:lnSpc>
                <a:spcPct val="200000"/>
              </a:lnSpc>
              <a:buFont typeface="+mj-lt"/>
              <a:buAutoNum type="alphaLcParenR"/>
            </a:pPr>
            <a:r>
              <a:rPr lang="zh-CN" altLang="en-US" sz="2000" b="1" dirty="0" smtClean="0">
                <a:latin typeface="华文仿宋" pitchFamily="2" charset="-122"/>
                <a:ea typeface="华文仿宋" pitchFamily="2" charset="-122"/>
              </a:rPr>
              <a:t>保留这两项，是为了便于补报往年学历（高校可能已更名）</a:t>
            </a:r>
            <a:r>
              <a:rPr lang="zh-CN" altLang="en-US" sz="2000" b="1" dirty="0">
                <a:latin typeface="华文仿宋" pitchFamily="2" charset="-122"/>
                <a:ea typeface="华文仿宋" pitchFamily="2" charset="-122"/>
              </a:rPr>
              <a:t>；</a:t>
            </a:r>
            <a:endParaRPr lang="en-US" altLang="zh-CN" sz="2000" b="1" dirty="0" smtClean="0">
              <a:latin typeface="华文仿宋" pitchFamily="2" charset="-122"/>
              <a:ea typeface="华文仿宋" pitchFamily="2" charset="-122"/>
            </a:endParaRPr>
          </a:p>
          <a:p>
            <a:pPr marL="1009650" lvl="1" indent="-609600">
              <a:lnSpc>
                <a:spcPct val="200000"/>
              </a:lnSpc>
              <a:buFont typeface="+mj-lt"/>
              <a:buAutoNum type="alphaLcParenR"/>
            </a:pPr>
            <a:r>
              <a:rPr lang="zh-CN" altLang="en-US" sz="2000" b="1" dirty="0" smtClean="0">
                <a:latin typeface="华文仿宋" pitchFamily="2" charset="-122"/>
                <a:ea typeface="华文仿宋" pitchFamily="2" charset="-122"/>
              </a:rPr>
              <a:t>教学厅</a:t>
            </a:r>
            <a:r>
              <a:rPr lang="en-US" altLang="zh-CN" sz="2000" b="1" dirty="0" smtClean="0">
                <a:latin typeface="华文仿宋" pitchFamily="2" charset="-122"/>
                <a:ea typeface="华文仿宋" pitchFamily="2" charset="-122"/>
              </a:rPr>
              <a:t>[2000]3</a:t>
            </a:r>
            <a:r>
              <a:rPr lang="zh-CN" altLang="en-US" sz="2000" b="1" dirty="0" smtClean="0">
                <a:latin typeface="华文仿宋" pitchFamily="2" charset="-122"/>
                <a:ea typeface="华文仿宋" pitchFamily="2" charset="-122"/>
              </a:rPr>
              <a:t>号文件要求，学校更名之后毕业的学生用新校名发证；</a:t>
            </a:r>
            <a:endParaRPr lang="en-US" altLang="zh-CN" sz="2000" b="1" dirty="0" smtClean="0">
              <a:latin typeface="华文仿宋" pitchFamily="2" charset="-122"/>
              <a:ea typeface="华文仿宋" pitchFamily="2" charset="-122"/>
            </a:endParaRPr>
          </a:p>
          <a:p>
            <a:pPr marL="1009650" lvl="1" indent="-609600">
              <a:lnSpc>
                <a:spcPct val="200000"/>
              </a:lnSpc>
              <a:buFont typeface="+mj-lt"/>
              <a:buAutoNum type="alphaLcParenR"/>
            </a:pPr>
            <a:r>
              <a:rPr lang="zh-CN" altLang="en-US" sz="2000" b="1" dirty="0" smtClean="0">
                <a:latin typeface="华文仿宋" pitchFamily="2" charset="-122"/>
                <a:ea typeface="华文仿宋" pitchFamily="2" charset="-122"/>
              </a:rPr>
              <a:t>不论院校名称新旧，院校代码需与证书编号前</a:t>
            </a:r>
            <a:r>
              <a:rPr lang="en-US" altLang="zh-CN" sz="2000" b="1" dirty="0" smtClean="0">
                <a:latin typeface="华文仿宋" pitchFamily="2" charset="-122"/>
                <a:ea typeface="华文仿宋" pitchFamily="2" charset="-122"/>
              </a:rPr>
              <a:t>5</a:t>
            </a:r>
            <a:r>
              <a:rPr lang="zh-CN" altLang="en-US" sz="2000" b="1" dirty="0" smtClean="0">
                <a:latin typeface="华文仿宋" pitchFamily="2" charset="-122"/>
                <a:ea typeface="华文仿宋" pitchFamily="2" charset="-122"/>
              </a:rPr>
              <a:t>位一致；</a:t>
            </a:r>
            <a:endParaRPr lang="en-US" altLang="zh-CN" sz="2000" b="1" dirty="0" smtClean="0">
              <a:latin typeface="华文仿宋" pitchFamily="2" charset="-122"/>
              <a:ea typeface="华文仿宋" pitchFamily="2" charset="-122"/>
            </a:endParaRPr>
          </a:p>
          <a:p>
            <a:pPr marL="1009650" lvl="1" indent="-609600">
              <a:lnSpc>
                <a:spcPct val="200000"/>
              </a:lnSpc>
              <a:buFont typeface="+mj-lt"/>
              <a:buAutoNum type="alphaLcParenR"/>
            </a:pPr>
            <a:r>
              <a:rPr lang="zh-CN" altLang="en-US" sz="2000" b="1" dirty="0">
                <a:solidFill>
                  <a:srgbClr val="0000FF"/>
                </a:solidFill>
                <a:latin typeface="华文仿宋" pitchFamily="2" charset="-122"/>
                <a:ea typeface="华文仿宋" pitchFamily="2" charset="-122"/>
              </a:rPr>
              <a:t>在校生学籍中可能是旧名称，学历注册时用</a:t>
            </a:r>
            <a:r>
              <a:rPr lang="zh-CN" altLang="en-US" sz="2000" b="1" dirty="0" smtClean="0">
                <a:solidFill>
                  <a:srgbClr val="0000FF"/>
                </a:solidFill>
                <a:latin typeface="华文仿宋" pitchFamily="2" charset="-122"/>
                <a:ea typeface="华文仿宋" pitchFamily="2" charset="-122"/>
              </a:rPr>
              <a:t>新校名即</a:t>
            </a:r>
            <a:r>
              <a:rPr lang="zh-CN" altLang="en-US" sz="2000" b="1" dirty="0">
                <a:solidFill>
                  <a:srgbClr val="0000FF"/>
                </a:solidFill>
                <a:latin typeface="华文仿宋" pitchFamily="2" charset="-122"/>
                <a:ea typeface="华文仿宋" pitchFamily="2" charset="-122"/>
              </a:rPr>
              <a:t>可</a:t>
            </a:r>
            <a:r>
              <a:rPr lang="zh-CN" altLang="en-US" sz="2000" b="1" dirty="0" smtClean="0">
                <a:solidFill>
                  <a:srgbClr val="0000FF"/>
                </a:solidFill>
                <a:latin typeface="华文仿宋" pitchFamily="2" charset="-122"/>
                <a:ea typeface="华文仿宋" pitchFamily="2" charset="-122"/>
              </a:rPr>
              <a:t>。</a:t>
            </a:r>
            <a:endParaRPr lang="zh-CN" altLang="en-US" sz="2000" b="1" dirty="0">
              <a:solidFill>
                <a:srgbClr val="0000FF"/>
              </a:solidFill>
              <a:latin typeface="华文仿宋" pitchFamily="2" charset="-122"/>
              <a:ea typeface="华文仿宋" pitchFamily="2" charset="-122"/>
            </a:endParaRPr>
          </a:p>
          <a:p>
            <a:pPr marL="609600" indent="-609600">
              <a:lnSpc>
                <a:spcPct val="200000"/>
              </a:lnSpc>
              <a:buFont typeface="Wingdings" pitchFamily="2" charset="2"/>
              <a:buChar char="Ø"/>
            </a:pPr>
            <a:r>
              <a:rPr lang="zh-CN" altLang="en-US" sz="2400" b="1" dirty="0">
                <a:solidFill>
                  <a:srgbClr val="0000FF"/>
                </a:solidFill>
                <a:latin typeface="微软雅黑" pitchFamily="34" charset="-122"/>
                <a:ea typeface="微软雅黑" pitchFamily="34" charset="-122"/>
              </a:rPr>
              <a:t>毕业</a:t>
            </a:r>
            <a:r>
              <a:rPr lang="zh-CN" altLang="en-US" sz="2400" b="1" dirty="0" smtClean="0">
                <a:solidFill>
                  <a:srgbClr val="0000FF"/>
                </a:solidFill>
                <a:latin typeface="微软雅黑" pitchFamily="34" charset="-122"/>
                <a:ea typeface="微软雅黑" pitchFamily="34" charset="-122"/>
              </a:rPr>
              <a:t>日期：</a:t>
            </a:r>
            <a:r>
              <a:rPr lang="zh-CN" altLang="en-US" sz="2400" b="1" dirty="0" smtClean="0">
                <a:latin typeface="华文仿宋" pitchFamily="2" charset="-122"/>
                <a:ea typeface="华文仿宋" pitchFamily="2" charset="-122"/>
              </a:rPr>
              <a:t>要求与学籍中预计毕业日期的</a:t>
            </a:r>
            <a:r>
              <a:rPr lang="zh-CN" altLang="en-US" sz="2400" b="1" dirty="0" smtClean="0">
                <a:solidFill>
                  <a:srgbClr val="0000FF"/>
                </a:solidFill>
                <a:latin typeface="华文仿宋" pitchFamily="2" charset="-122"/>
                <a:ea typeface="华文仿宋" pitchFamily="2" charset="-122"/>
              </a:rPr>
              <a:t>年月一致</a:t>
            </a:r>
            <a:r>
              <a:rPr lang="zh-CN" altLang="en-US" sz="2400" b="1" dirty="0" smtClean="0">
                <a:latin typeface="华文仿宋" pitchFamily="2" charset="-122"/>
                <a:ea typeface="华文仿宋" pitchFamily="2" charset="-122"/>
              </a:rPr>
              <a:t>。</a:t>
            </a:r>
            <a:endParaRPr lang="zh-CN" altLang="en-US" sz="2400" b="1" dirty="0">
              <a:solidFill>
                <a:srgbClr val="FF0000"/>
              </a:solidFill>
              <a:latin typeface="华文仿宋" pitchFamily="2" charset="-122"/>
              <a:ea typeface="华文仿宋" pitchFamily="2" charset="-122"/>
            </a:endParaRPr>
          </a:p>
        </p:txBody>
      </p:sp>
    </p:spTree>
    <p:extLst>
      <p:ext uri="{BB962C8B-B14F-4D97-AF65-F5344CB8AC3E}">
        <p14:creationId xmlns:p14="http://schemas.microsoft.com/office/powerpoint/2010/main" val="18222960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p:txBody>
          <a:bodyPr/>
          <a:lstStyle/>
          <a:p>
            <a:fld id="{906F12F2-C998-4153-A1EA-F04C114F3140}" type="slidenum">
              <a:rPr lang="en-US" altLang="zh-CN"/>
              <a:pPr/>
              <a:t>45</a:t>
            </a:fld>
            <a:endParaRPr lang="en-US" altLang="zh-CN"/>
          </a:p>
        </p:txBody>
      </p:sp>
      <p:pic>
        <p:nvPicPr>
          <p:cNvPr id="817154" name="Picture 2" descr="03学历即时注册工作流程图(New)"/>
          <p:cNvPicPr>
            <a:picLocks noChangeAspect="1" noChangeArrowheads="1"/>
          </p:cNvPicPr>
          <p:nvPr/>
        </p:nvPicPr>
        <p:blipFill>
          <a:blip r:embed="rId2"/>
          <a:srcRect/>
          <a:stretch>
            <a:fillRect/>
          </a:stretch>
        </p:blipFill>
        <p:spPr bwMode="auto">
          <a:xfrm>
            <a:off x="647700" y="980728"/>
            <a:ext cx="7848600" cy="5839172"/>
          </a:xfrm>
          <a:prstGeom prst="rect">
            <a:avLst/>
          </a:prstGeom>
          <a:noFill/>
        </p:spPr>
      </p:pic>
      <p:sp>
        <p:nvSpPr>
          <p:cNvPr id="4" name="Rectangle 2"/>
          <p:cNvSpPr txBox="1">
            <a:spLocks noChangeArrowheads="1"/>
          </p:cNvSpPr>
          <p:nvPr/>
        </p:nvSpPr>
        <p:spPr>
          <a:xfrm>
            <a:off x="304800" y="152400"/>
            <a:ext cx="7772400" cy="6123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marL="838200" indent="-838200" algn="l">
              <a:lnSpc>
                <a:spcPct val="120000"/>
              </a:lnSpc>
            </a:pPr>
            <a:r>
              <a:rPr lang="zh-CN" altLang="en-US" b="1" dirty="0" smtClean="0">
                <a:solidFill>
                  <a:schemeClr val="bg1"/>
                </a:solidFill>
                <a:latin typeface="微软雅黑" pitchFamily="34" charset="-122"/>
                <a:ea typeface="微软雅黑" pitchFamily="34" charset="-122"/>
              </a:rPr>
              <a:t>学历注册</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工作流程</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87942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76BF5821-BB0E-4EE8-A81A-EE57E79145D5}" type="slidenum">
              <a:rPr lang="en-US" altLang="zh-CN"/>
              <a:pPr/>
              <a:t>46</a:t>
            </a:fld>
            <a:endParaRPr lang="en-US" altLang="zh-CN"/>
          </a:p>
        </p:txBody>
      </p:sp>
      <p:sp>
        <p:nvSpPr>
          <p:cNvPr id="591874"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838200" indent="-838200" algn="l">
              <a:lnSpc>
                <a:spcPct val="120000"/>
              </a:lnSpc>
            </a:pPr>
            <a:r>
              <a:rPr lang="zh-CN" altLang="en-US" b="1" dirty="0">
                <a:solidFill>
                  <a:schemeClr val="bg1"/>
                </a:solidFill>
                <a:latin typeface="微软雅黑" pitchFamily="34" charset="-122"/>
                <a:ea typeface="微软雅黑" pitchFamily="34" charset="-122"/>
              </a:rPr>
              <a:t>学历注册</a:t>
            </a:r>
            <a:r>
              <a:rPr lang="en-US" altLang="zh-CN" sz="2400" b="1" dirty="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注意事项</a:t>
            </a:r>
          </a:p>
        </p:txBody>
      </p:sp>
      <p:sp>
        <p:nvSpPr>
          <p:cNvPr id="591875" name="Rectangle 3"/>
          <p:cNvSpPr>
            <a:spLocks noGrp="1" noChangeArrowheads="1"/>
          </p:cNvSpPr>
          <p:nvPr>
            <p:ph type="body" sz="half" idx="1"/>
          </p:nvPr>
        </p:nvSpPr>
        <p:spPr>
          <a:xfrm>
            <a:off x="179388" y="1341438"/>
            <a:ext cx="8785225" cy="4319587"/>
          </a:xfrm>
          <a:noFill/>
          <a:ln/>
        </p:spPr>
        <p:txBody>
          <a:bodyPr/>
          <a:lstStyle/>
          <a:p>
            <a:pPr marL="609600" indent="-609600">
              <a:lnSpc>
                <a:spcPct val="150000"/>
              </a:lnSpc>
              <a:buFont typeface="Wingdings" pitchFamily="2" charset="2"/>
              <a:buChar char="Ø"/>
            </a:pPr>
            <a:r>
              <a:rPr lang="zh-CN" altLang="en-US" sz="2400" b="1" dirty="0">
                <a:ea typeface="华文仿宋" pitchFamily="2" charset="-122"/>
              </a:rPr>
              <a:t>学籍状态必须是</a:t>
            </a:r>
            <a:r>
              <a:rPr lang="zh-CN" altLang="en-US" sz="2400" b="1" dirty="0" smtClean="0">
                <a:latin typeface="华文仿宋"/>
                <a:ea typeface="华文仿宋" pitchFamily="2" charset="-122"/>
              </a:rPr>
              <a:t>“</a:t>
            </a:r>
            <a:r>
              <a:rPr lang="zh-CN" altLang="en-US" sz="2400" b="1" dirty="0" smtClean="0">
                <a:ea typeface="华文仿宋" pitchFamily="2" charset="-122"/>
              </a:rPr>
              <a:t>注册学籍</a:t>
            </a:r>
            <a:r>
              <a:rPr lang="zh-CN" altLang="en-US" sz="2400" b="1" dirty="0" smtClean="0">
                <a:latin typeface="华文仿宋"/>
                <a:ea typeface="华文仿宋" pitchFamily="2" charset="-122"/>
              </a:rPr>
              <a:t>”或“报到入学”</a:t>
            </a:r>
            <a:endParaRPr lang="zh-CN" altLang="en-US" sz="2400" b="1" dirty="0">
              <a:ea typeface="华文仿宋" pitchFamily="2" charset="-122"/>
            </a:endParaRPr>
          </a:p>
          <a:p>
            <a:pPr marL="609600" indent="-609600">
              <a:lnSpc>
                <a:spcPct val="150000"/>
              </a:lnSpc>
              <a:buFont typeface="Wingdings" pitchFamily="2" charset="2"/>
              <a:buChar char="Ø"/>
            </a:pPr>
            <a:r>
              <a:rPr lang="zh-CN" altLang="en-US" sz="2400" b="1" dirty="0">
                <a:ea typeface="华文仿宋" pitchFamily="2" charset="-122"/>
              </a:rPr>
              <a:t>学籍数据状态不确定的，不能报送学历：</a:t>
            </a:r>
          </a:p>
          <a:p>
            <a:pPr marL="990600" lvl="1" indent="-533400">
              <a:lnSpc>
                <a:spcPct val="150000"/>
              </a:lnSpc>
              <a:buFont typeface="Wingdings" pitchFamily="2" charset="2"/>
              <a:buAutoNum type="arabicPeriod"/>
            </a:pPr>
            <a:r>
              <a:rPr lang="zh-CN" altLang="en-US" sz="1800" b="1" dirty="0">
                <a:ea typeface="华文仿宋" pitchFamily="2" charset="-122"/>
              </a:rPr>
              <a:t>学籍信息修改意见正在等待审核</a:t>
            </a:r>
          </a:p>
          <a:p>
            <a:pPr marL="990600" lvl="1" indent="-533400">
              <a:lnSpc>
                <a:spcPct val="150000"/>
              </a:lnSpc>
              <a:buFont typeface="Wingdings" pitchFamily="2" charset="2"/>
              <a:buAutoNum type="arabicPeriod"/>
            </a:pPr>
            <a:r>
              <a:rPr lang="zh-CN" altLang="en-US" sz="1800" b="1" dirty="0">
                <a:ea typeface="华文仿宋" pitchFamily="2" charset="-122"/>
              </a:rPr>
              <a:t>转学、转专业待审批</a:t>
            </a:r>
          </a:p>
          <a:p>
            <a:pPr marL="990600" lvl="1" indent="-533400">
              <a:lnSpc>
                <a:spcPct val="150000"/>
              </a:lnSpc>
              <a:buFont typeface="Wingdings" pitchFamily="2" charset="2"/>
              <a:buAutoNum type="arabicPeriod"/>
            </a:pPr>
            <a:r>
              <a:rPr lang="zh-CN" altLang="en-US" sz="1800" b="1" dirty="0">
                <a:ea typeface="华文仿宋" pitchFamily="2" charset="-122"/>
              </a:rPr>
              <a:t>前置学历资格待查</a:t>
            </a:r>
          </a:p>
          <a:p>
            <a:pPr marL="990600" lvl="1" indent="-533400">
              <a:lnSpc>
                <a:spcPct val="150000"/>
              </a:lnSpc>
              <a:buFont typeface="Wingdings" pitchFamily="2" charset="2"/>
              <a:buAutoNum type="arabicPeriod"/>
            </a:pPr>
            <a:r>
              <a:rPr lang="zh-CN" altLang="en-US" sz="1800" b="1" dirty="0">
                <a:ea typeface="华文仿宋" pitchFamily="2" charset="-122"/>
              </a:rPr>
              <a:t>重名重号清查尚未明确标注</a:t>
            </a:r>
          </a:p>
          <a:p>
            <a:pPr marL="609600" indent="-609600">
              <a:lnSpc>
                <a:spcPct val="150000"/>
              </a:lnSpc>
              <a:buFont typeface="Wingdings" pitchFamily="2" charset="2"/>
              <a:buChar char="Ø"/>
            </a:pPr>
            <a:r>
              <a:rPr lang="zh-CN" altLang="en-US" sz="2400" b="1" dirty="0">
                <a:ea typeface="华文仿宋" pitchFamily="2" charset="-122"/>
              </a:rPr>
              <a:t>除了证书编号、毕结业结论、毕业</a:t>
            </a:r>
            <a:r>
              <a:rPr lang="zh-CN" altLang="en-US" sz="2400" b="1" dirty="0" smtClean="0">
                <a:ea typeface="华文仿宋" pitchFamily="2" charset="-122"/>
              </a:rPr>
              <a:t>日期、校长名、备注</a:t>
            </a:r>
            <a:r>
              <a:rPr lang="en-US" altLang="zh-CN" sz="2400" b="1" dirty="0" smtClean="0">
                <a:ea typeface="华文仿宋" pitchFamily="2" charset="-122"/>
              </a:rPr>
              <a:t>5</a:t>
            </a:r>
            <a:r>
              <a:rPr lang="zh-CN" altLang="en-US" sz="2400" b="1" dirty="0" smtClean="0">
                <a:ea typeface="华文仿宋" pitchFamily="2" charset="-122"/>
              </a:rPr>
              <a:t>项之外</a:t>
            </a:r>
            <a:r>
              <a:rPr lang="zh-CN" altLang="en-US" sz="2400" b="1" dirty="0">
                <a:ea typeface="华文仿宋" pitchFamily="2" charset="-122"/>
              </a:rPr>
              <a:t>，其余项目必须与学籍数据完全相同</a:t>
            </a:r>
          </a:p>
        </p:txBody>
      </p:sp>
    </p:spTree>
    <p:extLst>
      <p:ext uri="{BB962C8B-B14F-4D97-AF65-F5344CB8AC3E}">
        <p14:creationId xmlns:p14="http://schemas.microsoft.com/office/powerpoint/2010/main" val="15847748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7D5B2FB4-0F38-4FB3-A3F0-970687A24CF0}" type="slidenum">
              <a:rPr lang="en-US" altLang="zh-CN"/>
              <a:pPr/>
              <a:t>47</a:t>
            </a:fld>
            <a:endParaRPr lang="en-US" altLang="zh-CN"/>
          </a:p>
        </p:txBody>
      </p:sp>
      <p:sp>
        <p:nvSpPr>
          <p:cNvPr id="719874"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838200" indent="-838200" algn="l">
              <a:lnSpc>
                <a:spcPct val="120000"/>
              </a:lnSpc>
            </a:pPr>
            <a:r>
              <a:rPr lang="zh-CN" altLang="en-US" b="1" dirty="0">
                <a:solidFill>
                  <a:schemeClr val="bg1"/>
                </a:solidFill>
                <a:latin typeface="微软雅黑" pitchFamily="34" charset="-122"/>
                <a:ea typeface="微软雅黑" pitchFamily="34" charset="-122"/>
              </a:rPr>
              <a:t>学历注册</a:t>
            </a:r>
            <a:r>
              <a:rPr lang="en-US" altLang="zh-CN" sz="2400" b="1" dirty="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注意事项</a:t>
            </a:r>
          </a:p>
        </p:txBody>
      </p:sp>
      <p:sp>
        <p:nvSpPr>
          <p:cNvPr id="719875" name="Rectangle 3"/>
          <p:cNvSpPr>
            <a:spLocks noGrp="1" noChangeArrowheads="1"/>
          </p:cNvSpPr>
          <p:nvPr>
            <p:ph type="body" sz="half" idx="1"/>
          </p:nvPr>
        </p:nvSpPr>
        <p:spPr>
          <a:xfrm>
            <a:off x="179388" y="1341438"/>
            <a:ext cx="8785225" cy="4751387"/>
          </a:xfrm>
          <a:noFill/>
          <a:ln/>
        </p:spPr>
        <p:txBody>
          <a:bodyPr/>
          <a:lstStyle/>
          <a:p>
            <a:pPr marL="609600" indent="-609600">
              <a:lnSpc>
                <a:spcPct val="150000"/>
              </a:lnSpc>
              <a:buFont typeface="Wingdings" pitchFamily="2" charset="2"/>
              <a:buChar char="Ø"/>
            </a:pPr>
            <a:r>
              <a:rPr lang="zh-CN" altLang="en-US" sz="2400" b="1" dirty="0">
                <a:ea typeface="华文仿宋" pitchFamily="2" charset="-122"/>
              </a:rPr>
              <a:t>证书编号编码规则详见</a:t>
            </a:r>
            <a:r>
              <a:rPr lang="zh-CN" altLang="en-US" sz="2400" b="1" dirty="0" smtClean="0">
                <a:ea typeface="华文仿宋" pitchFamily="2" charset="-122"/>
              </a:rPr>
              <a:t>资料库</a:t>
            </a:r>
            <a:endParaRPr lang="en-US" altLang="zh-CN" sz="2400" b="1" dirty="0" smtClean="0">
              <a:ea typeface="华文仿宋" pitchFamily="2" charset="-122"/>
            </a:endParaRPr>
          </a:p>
          <a:p>
            <a:pPr marL="609600" indent="-609600">
              <a:lnSpc>
                <a:spcPct val="150000"/>
              </a:lnSpc>
              <a:buFont typeface="Wingdings" pitchFamily="2" charset="2"/>
              <a:buChar char="Ø"/>
            </a:pPr>
            <a:endParaRPr lang="zh-CN" altLang="en-US" sz="2400" b="1" dirty="0">
              <a:ea typeface="华文仿宋" pitchFamily="2" charset="-122"/>
            </a:endParaRPr>
          </a:p>
          <a:p>
            <a:pPr marL="609600" indent="-609600">
              <a:lnSpc>
                <a:spcPct val="150000"/>
              </a:lnSpc>
              <a:buFont typeface="Wingdings" pitchFamily="2" charset="2"/>
              <a:buChar char="Ø"/>
            </a:pPr>
            <a:r>
              <a:rPr lang="zh-CN" altLang="en-US" sz="2400" b="1" dirty="0">
                <a:ea typeface="华文仿宋" pitchFamily="2" charset="-122"/>
              </a:rPr>
              <a:t>毕结业结论选填：毕业、</a:t>
            </a:r>
            <a:r>
              <a:rPr lang="zh-CN" altLang="en-US" sz="2400" b="1" dirty="0" smtClean="0">
                <a:ea typeface="华文仿宋" pitchFamily="2" charset="-122"/>
              </a:rPr>
              <a:t>结业</a:t>
            </a:r>
            <a:endParaRPr lang="en-US" altLang="zh-CN" sz="2400" b="1" dirty="0" smtClean="0">
              <a:ea typeface="华文仿宋" pitchFamily="2" charset="-122"/>
            </a:endParaRPr>
          </a:p>
          <a:p>
            <a:pPr marL="609600" indent="-609600">
              <a:lnSpc>
                <a:spcPct val="150000"/>
              </a:lnSpc>
              <a:buFont typeface="Wingdings" pitchFamily="2" charset="2"/>
              <a:buChar char="Ø"/>
            </a:pPr>
            <a:endParaRPr lang="zh-CN" altLang="en-US" sz="2400" b="1" dirty="0">
              <a:ea typeface="华文仿宋" pitchFamily="2" charset="-122"/>
            </a:endParaRPr>
          </a:p>
          <a:p>
            <a:pPr marL="609600" indent="-609600">
              <a:lnSpc>
                <a:spcPct val="150000"/>
              </a:lnSpc>
              <a:buFont typeface="Wingdings" pitchFamily="2" charset="2"/>
              <a:buChar char="Ø"/>
            </a:pPr>
            <a:r>
              <a:rPr lang="zh-CN" altLang="en-US" sz="2400" b="1" dirty="0">
                <a:ea typeface="华文仿宋" pitchFamily="2" charset="-122"/>
              </a:rPr>
              <a:t>毕业日期的填写规则：</a:t>
            </a:r>
          </a:p>
          <a:p>
            <a:pPr marL="990600" lvl="1" indent="-533400">
              <a:lnSpc>
                <a:spcPct val="150000"/>
              </a:lnSpc>
              <a:buFont typeface="Wingdings" pitchFamily="2" charset="2"/>
              <a:buAutoNum type="arabicPeriod"/>
            </a:pPr>
            <a:r>
              <a:rPr lang="zh-CN" altLang="en-US" sz="2000" b="1" dirty="0">
                <a:ea typeface="华文仿宋" pitchFamily="2" charset="-122"/>
              </a:rPr>
              <a:t>是证书中毕业年月的具体化</a:t>
            </a:r>
          </a:p>
          <a:p>
            <a:pPr marL="990600" lvl="1" indent="-533400">
              <a:lnSpc>
                <a:spcPct val="150000"/>
              </a:lnSpc>
              <a:buFont typeface="Wingdings" pitchFamily="2" charset="2"/>
              <a:buAutoNum type="arabicPeriod"/>
            </a:pPr>
            <a:r>
              <a:rPr lang="zh-CN" altLang="en-US" sz="2000" b="1" dirty="0">
                <a:ea typeface="华文仿宋" pitchFamily="2" charset="-122"/>
              </a:rPr>
              <a:t>与证书右下角实际填写的发证日期一致</a:t>
            </a:r>
          </a:p>
          <a:p>
            <a:pPr marL="990600" lvl="1" indent="-533400">
              <a:lnSpc>
                <a:spcPct val="150000"/>
              </a:lnSpc>
              <a:buFont typeface="Wingdings" pitchFamily="2" charset="2"/>
              <a:buAutoNum type="arabicPeriod"/>
            </a:pPr>
            <a:r>
              <a:rPr lang="zh-CN" altLang="en-US" sz="2000" b="1" dirty="0">
                <a:ea typeface="华文仿宋" pitchFamily="2" charset="-122"/>
              </a:rPr>
              <a:t>是学生能查到自己学历的准确</a:t>
            </a:r>
            <a:r>
              <a:rPr lang="zh-CN" altLang="en-US" sz="2000" b="1" dirty="0" smtClean="0">
                <a:ea typeface="华文仿宋" pitchFamily="2" charset="-122"/>
              </a:rPr>
              <a:t>日期</a:t>
            </a:r>
            <a:endParaRPr lang="zh-CN" altLang="en-US" sz="2000" b="1" dirty="0">
              <a:ea typeface="华文仿宋" pitchFamily="2" charset="-122"/>
            </a:endParaRPr>
          </a:p>
        </p:txBody>
      </p:sp>
    </p:spTree>
    <p:extLst>
      <p:ext uri="{BB962C8B-B14F-4D97-AF65-F5344CB8AC3E}">
        <p14:creationId xmlns:p14="http://schemas.microsoft.com/office/powerpoint/2010/main" val="123595686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ABD2DEFC-77A8-4546-A336-AA45BD47ABCD}" type="slidenum">
              <a:rPr lang="en-US" altLang="zh-CN"/>
              <a:pPr/>
              <a:t>48</a:t>
            </a:fld>
            <a:endParaRPr lang="en-US" altLang="zh-CN"/>
          </a:p>
        </p:txBody>
      </p:sp>
      <p:sp>
        <p:nvSpPr>
          <p:cNvPr id="814082"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838200" indent="-838200" algn="l">
              <a:lnSpc>
                <a:spcPct val="120000"/>
              </a:lnSpc>
            </a:pPr>
            <a:r>
              <a:rPr lang="zh-CN" altLang="en-US" b="1" dirty="0">
                <a:solidFill>
                  <a:schemeClr val="bg1"/>
                </a:solidFill>
                <a:latin typeface="微软雅黑" pitchFamily="34" charset="-122"/>
                <a:ea typeface="微软雅黑" pitchFamily="34" charset="-122"/>
              </a:rPr>
              <a:t>学历注册</a:t>
            </a:r>
            <a:r>
              <a:rPr lang="en-US" altLang="zh-CN" sz="2400" b="1" dirty="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注意事项</a:t>
            </a:r>
          </a:p>
        </p:txBody>
      </p:sp>
      <p:sp>
        <p:nvSpPr>
          <p:cNvPr id="814083" name="Rectangle 3"/>
          <p:cNvSpPr>
            <a:spLocks noGrp="1" noChangeArrowheads="1"/>
          </p:cNvSpPr>
          <p:nvPr>
            <p:ph type="body" sz="half" idx="1"/>
          </p:nvPr>
        </p:nvSpPr>
        <p:spPr>
          <a:xfrm>
            <a:off x="179388" y="1557338"/>
            <a:ext cx="8785225" cy="4175918"/>
          </a:xfrm>
          <a:noFill/>
          <a:ln/>
        </p:spPr>
        <p:txBody>
          <a:bodyPr/>
          <a:lstStyle/>
          <a:p>
            <a:pPr marL="609600" indent="-609600">
              <a:lnSpc>
                <a:spcPct val="200000"/>
              </a:lnSpc>
              <a:buFont typeface="Wingdings" pitchFamily="2" charset="2"/>
              <a:buChar char="Ø"/>
            </a:pPr>
            <a:r>
              <a:rPr lang="zh-CN" altLang="en-US" sz="2400" b="1" dirty="0" smtClean="0">
                <a:ea typeface="华文仿宋" pitchFamily="2" charset="-122"/>
              </a:rPr>
              <a:t>补注册学历：添加</a:t>
            </a:r>
            <a:r>
              <a:rPr lang="zh-CN" altLang="en-US" sz="2400" b="1" dirty="0">
                <a:ea typeface="华文仿宋" pitchFamily="2" charset="-122"/>
              </a:rPr>
              <a:t>到申请表后，上报省级审核</a:t>
            </a:r>
            <a:r>
              <a:rPr lang="zh-CN" altLang="en-US" sz="2400" b="1" dirty="0" smtClean="0">
                <a:ea typeface="华文仿宋" pitchFamily="2" charset="-122"/>
              </a:rPr>
              <a:t>。</a:t>
            </a:r>
          </a:p>
          <a:p>
            <a:pPr marL="609600" indent="-609600">
              <a:lnSpc>
                <a:spcPct val="200000"/>
              </a:lnSpc>
              <a:buFont typeface="Wingdings" pitchFamily="2" charset="2"/>
              <a:buChar char="Ø"/>
            </a:pPr>
            <a:r>
              <a:rPr lang="zh-CN" altLang="en-US" sz="2400" b="1" dirty="0" smtClean="0">
                <a:solidFill>
                  <a:srgbClr val="FF0000"/>
                </a:solidFill>
                <a:ea typeface="华文仿宋" pitchFamily="2" charset="-122"/>
              </a:rPr>
              <a:t>毕业日期早于当天，就视为补注册。</a:t>
            </a:r>
          </a:p>
          <a:p>
            <a:pPr marL="609600" indent="-609600">
              <a:lnSpc>
                <a:spcPct val="200000"/>
              </a:lnSpc>
              <a:buFont typeface="Wingdings" pitchFamily="2" charset="2"/>
              <a:buChar char="Ø"/>
            </a:pPr>
            <a:r>
              <a:rPr lang="zh-CN" altLang="en-US" sz="2400" b="1" dirty="0" smtClean="0">
                <a:ea typeface="华文仿宋" pitchFamily="2" charset="-122"/>
              </a:rPr>
              <a:t>若</a:t>
            </a:r>
            <a:r>
              <a:rPr lang="zh-CN" altLang="en-US" sz="2400" b="1" dirty="0">
                <a:ea typeface="华文仿宋" pitchFamily="2" charset="-122"/>
              </a:rPr>
              <a:t>注册信息有误</a:t>
            </a:r>
            <a:r>
              <a:rPr lang="zh-CN" altLang="en-US" sz="2400" b="1" dirty="0" smtClean="0">
                <a:ea typeface="华文仿宋" pitchFamily="2" charset="-122"/>
              </a:rPr>
              <a:t>：</a:t>
            </a:r>
            <a:endParaRPr lang="en-US" altLang="zh-CN" sz="2400" b="1" dirty="0" smtClean="0">
              <a:ea typeface="华文仿宋" pitchFamily="2" charset="-122"/>
            </a:endParaRPr>
          </a:p>
          <a:p>
            <a:pPr marL="1009650" lvl="1" indent="-609600">
              <a:lnSpc>
                <a:spcPct val="200000"/>
              </a:lnSpc>
              <a:buFont typeface="Wingdings" pitchFamily="2" charset="2"/>
              <a:buChar char="Ø"/>
            </a:pPr>
            <a:r>
              <a:rPr lang="zh-CN" altLang="en-US" sz="2000" b="1" dirty="0" smtClean="0">
                <a:ea typeface="华文仿宋" pitchFamily="2" charset="-122"/>
              </a:rPr>
              <a:t>对外</a:t>
            </a:r>
            <a:r>
              <a:rPr lang="zh-CN" altLang="en-US" sz="2000" b="1" dirty="0">
                <a:ea typeface="华文仿宋" pitchFamily="2" charset="-122"/>
              </a:rPr>
              <a:t>提供查询之前（毕业日期之前</a:t>
            </a:r>
            <a:r>
              <a:rPr lang="zh-CN" altLang="en-US" sz="2000" b="1" dirty="0" smtClean="0">
                <a:ea typeface="华文仿宋" pitchFamily="2" charset="-122"/>
              </a:rPr>
              <a:t>） 高校可自行撤回；</a:t>
            </a:r>
            <a:endParaRPr lang="en-US" altLang="zh-CN" sz="2000" b="1" dirty="0" smtClean="0">
              <a:ea typeface="华文仿宋" pitchFamily="2" charset="-122"/>
            </a:endParaRPr>
          </a:p>
          <a:p>
            <a:pPr marL="1009650" lvl="1" indent="-609600">
              <a:lnSpc>
                <a:spcPct val="200000"/>
              </a:lnSpc>
              <a:buFont typeface="Wingdings" pitchFamily="2" charset="2"/>
              <a:buChar char="Ø"/>
            </a:pPr>
            <a:r>
              <a:rPr lang="zh-CN" altLang="en-US" sz="2000" b="1" dirty="0">
                <a:ea typeface="华文仿宋" pitchFamily="2" charset="-122"/>
              </a:rPr>
              <a:t>对外提供查询</a:t>
            </a:r>
            <a:r>
              <a:rPr lang="zh-CN" altLang="en-US" sz="2000" b="1" dirty="0" smtClean="0">
                <a:ea typeface="华文仿宋" pitchFamily="2" charset="-122"/>
              </a:rPr>
              <a:t>之后只能申请学历勘误，需省级或部级核准。</a:t>
            </a:r>
            <a:endParaRPr lang="zh-CN" altLang="en-US" sz="2000" b="1" dirty="0">
              <a:ea typeface="华文仿宋" pitchFamily="2" charset="-122"/>
            </a:endParaRPr>
          </a:p>
        </p:txBody>
      </p:sp>
    </p:spTree>
    <p:extLst>
      <p:ext uri="{BB962C8B-B14F-4D97-AF65-F5344CB8AC3E}">
        <p14:creationId xmlns:p14="http://schemas.microsoft.com/office/powerpoint/2010/main" val="286187176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49</a:t>
            </a:fld>
            <a:endParaRPr lang="en-US" altLang="zh-CN"/>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学历查询</a:t>
            </a:r>
            <a:endParaRPr lang="zh-CN" altLang="en-US" sz="2400" b="1" dirty="0">
              <a:solidFill>
                <a:schemeClr val="bg1"/>
              </a:solidFill>
              <a:latin typeface="微软雅黑" pitchFamily="34" charset="-122"/>
              <a:ea typeface="微软雅黑" pitchFamily="34" charset="-122"/>
            </a:endParaRPr>
          </a:p>
        </p:txBody>
      </p:sp>
      <p:sp>
        <p:nvSpPr>
          <p:cNvPr id="7" name="Rectangle 3"/>
          <p:cNvSpPr>
            <a:spLocks noGrp="1" noChangeArrowheads="1"/>
          </p:cNvSpPr>
          <p:nvPr>
            <p:ph type="body" idx="1"/>
          </p:nvPr>
        </p:nvSpPr>
        <p:spPr>
          <a:xfrm>
            <a:off x="250825" y="1285860"/>
            <a:ext cx="8678893" cy="4447396"/>
          </a:xfrm>
          <a:noFill/>
          <a:ln/>
        </p:spPr>
        <p:txBody>
          <a:bodyPr/>
          <a:lstStyle/>
          <a:p>
            <a:pPr>
              <a:lnSpc>
                <a:spcPct val="200000"/>
              </a:lnSpc>
              <a:buFont typeface="Wingdings" panose="05000000000000000000" pitchFamily="2" charset="2"/>
              <a:buChar char="Ø"/>
            </a:pPr>
            <a:r>
              <a:rPr lang="zh-CN" altLang="en-US" sz="2400" b="1" dirty="0" smtClean="0">
                <a:solidFill>
                  <a:srgbClr val="FF0000"/>
                </a:solidFill>
                <a:latin typeface="微软雅黑" panose="020B0503020204020204" pitchFamily="34" charset="-122"/>
                <a:ea typeface="微软雅黑" panose="020B0503020204020204" pitchFamily="34" charset="-122"/>
              </a:rPr>
              <a:t>责任主体：学生本人</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查询目的：</a:t>
            </a:r>
            <a:r>
              <a:rPr lang="zh-CN" altLang="en-US" sz="2400" b="1" dirty="0" smtClean="0">
                <a:latin typeface="华文仿宋" pitchFamily="2" charset="-122"/>
                <a:ea typeface="华文仿宋" pitchFamily="2" charset="-122"/>
              </a:rPr>
              <a:t>查验高校</a:t>
            </a:r>
            <a:r>
              <a:rPr lang="zh-CN" altLang="en-US" sz="2400" b="1" dirty="0">
                <a:latin typeface="华文仿宋" pitchFamily="2" charset="-122"/>
                <a:ea typeface="华文仿宋" pitchFamily="2" charset="-122"/>
              </a:rPr>
              <a:t>的工作成效</a:t>
            </a:r>
            <a:r>
              <a:rPr lang="zh-CN" altLang="en-US" sz="2400" b="1" dirty="0" smtClean="0">
                <a:latin typeface="华文仿宋" pitchFamily="2" charset="-122"/>
                <a:ea typeface="华文仿宋" pitchFamily="2" charset="-122"/>
              </a:rPr>
              <a:t>、查实</a:t>
            </a:r>
            <a:r>
              <a:rPr lang="zh-CN" altLang="en-US" sz="2400" b="1" dirty="0">
                <a:latin typeface="华文仿宋" pitchFamily="2" charset="-122"/>
                <a:ea typeface="华文仿宋" pitchFamily="2" charset="-122"/>
              </a:rPr>
              <a:t>自己</a:t>
            </a:r>
            <a:r>
              <a:rPr lang="zh-CN" altLang="en-US" sz="2400" b="1" dirty="0" smtClean="0">
                <a:latin typeface="华文仿宋" pitchFamily="2" charset="-122"/>
                <a:ea typeface="华文仿宋" pitchFamily="2" charset="-122"/>
              </a:rPr>
              <a:t>的学历信息</a:t>
            </a:r>
            <a:endParaRPr lang="zh-CN" altLang="en-US" sz="2400" b="1" dirty="0">
              <a:latin typeface="华文仿宋" pitchFamily="2" charset="-122"/>
              <a:ea typeface="华文仿宋" pitchFamily="2" charset="-122"/>
            </a:endParaRPr>
          </a:p>
          <a:p>
            <a:pPr>
              <a:lnSpc>
                <a:spcPct val="200000"/>
              </a:lnSpc>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查询时段：</a:t>
            </a:r>
            <a:r>
              <a:rPr lang="zh-CN" altLang="en-US" sz="2400" b="1" dirty="0" smtClean="0">
                <a:latin typeface="华文仿宋" pitchFamily="2" charset="-122"/>
                <a:ea typeface="华文仿宋" pitchFamily="2" charset="-122"/>
              </a:rPr>
              <a:t>毕业日期当天零点以后</a:t>
            </a:r>
            <a:endParaRPr lang="zh-CN" altLang="en-US" sz="2400" b="1" dirty="0">
              <a:latin typeface="华文仿宋" pitchFamily="2" charset="-122"/>
              <a:ea typeface="华文仿宋" pitchFamily="2" charset="-122"/>
            </a:endParaRPr>
          </a:p>
          <a:p>
            <a:pPr>
              <a:lnSpc>
                <a:spcPct val="200000"/>
              </a:lnSpc>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查询方式：</a:t>
            </a:r>
            <a:endParaRPr lang="en-US" altLang="zh-CN" sz="2400" b="1" dirty="0">
              <a:solidFill>
                <a:srgbClr val="0000FF"/>
              </a:solidFill>
              <a:latin typeface="微软雅黑" panose="020B0503020204020204" pitchFamily="34" charset="-122"/>
              <a:ea typeface="微软雅黑" panose="020B0503020204020204" pitchFamily="34" charset="-122"/>
            </a:endParaRPr>
          </a:p>
          <a:p>
            <a:pPr marL="1009650" lvl="1" indent="-609600">
              <a:lnSpc>
                <a:spcPct val="150000"/>
              </a:lnSpc>
              <a:buFont typeface="+mj-lt"/>
              <a:buAutoNum type="alphaLcParenR"/>
            </a:pPr>
            <a:r>
              <a:rPr lang="zh-CN" altLang="en-US" sz="2000" b="1" dirty="0" smtClean="0">
                <a:latin typeface="华文仿宋" pitchFamily="2" charset="-122"/>
                <a:ea typeface="华文仿宋" pitchFamily="2" charset="-122"/>
              </a:rPr>
              <a:t>零散查询（不需要注册，当年免费）</a:t>
            </a:r>
            <a:endParaRPr lang="en-US" altLang="zh-CN" sz="2000" b="1" dirty="0" smtClean="0">
              <a:latin typeface="华文仿宋" pitchFamily="2" charset="-122"/>
              <a:ea typeface="华文仿宋" pitchFamily="2" charset="-122"/>
            </a:endParaRPr>
          </a:p>
          <a:p>
            <a:pPr marL="1009650" lvl="1" indent="-609600">
              <a:lnSpc>
                <a:spcPct val="150000"/>
              </a:lnSpc>
              <a:buFont typeface="+mj-lt"/>
              <a:buAutoNum type="alphaLcParenR"/>
            </a:pPr>
            <a:r>
              <a:rPr lang="zh-CN" altLang="en-US" sz="2000" b="1" dirty="0" smtClean="0">
                <a:latin typeface="华文仿宋" pitchFamily="2" charset="-122"/>
                <a:ea typeface="华文仿宋" pitchFamily="2" charset="-122"/>
              </a:rPr>
              <a:t>学信档案（实名注册，永久免费）</a:t>
            </a:r>
            <a:endParaRPr lang="en-US" altLang="zh-CN" sz="2000" b="1" dirty="0" smtClean="0">
              <a:latin typeface="华文仿宋" pitchFamily="2" charset="-122"/>
              <a:ea typeface="华文仿宋" pitchFamily="2" charset="-122"/>
            </a:endParaRPr>
          </a:p>
        </p:txBody>
      </p:sp>
    </p:spTree>
    <p:extLst>
      <p:ext uri="{BB962C8B-B14F-4D97-AF65-F5344CB8AC3E}">
        <p14:creationId xmlns:p14="http://schemas.microsoft.com/office/powerpoint/2010/main" val="26912321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DA1446D2-279B-40C2-824B-0773B125735E}" type="slidenum">
              <a:rPr lang="en-US" altLang="zh-CN"/>
              <a:pPr/>
              <a:t>5</a:t>
            </a:fld>
            <a:endParaRPr lang="en-US" altLang="zh-CN" dirty="0"/>
          </a:p>
        </p:txBody>
      </p:sp>
      <p:sp>
        <p:nvSpPr>
          <p:cNvPr id="723970" name="Rectangle 2"/>
          <p:cNvSpPr>
            <a:spLocks noGrp="1" noRot="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平台账号</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使用数字证书</a:t>
            </a:r>
            <a:endParaRPr lang="zh-CN" altLang="en-US" sz="2400" b="1" dirty="0">
              <a:solidFill>
                <a:schemeClr val="bg1"/>
              </a:solidFill>
              <a:latin typeface="微软雅黑" pitchFamily="34" charset="-122"/>
              <a:ea typeface="微软雅黑" pitchFamily="34" charset="-122"/>
            </a:endParaRPr>
          </a:p>
        </p:txBody>
      </p:sp>
      <p:sp>
        <p:nvSpPr>
          <p:cNvPr id="723971" name="Rectangle 3"/>
          <p:cNvSpPr>
            <a:spLocks noGrp="1" noRot="1" noChangeArrowheads="1"/>
          </p:cNvSpPr>
          <p:nvPr>
            <p:ph type="body" idx="1"/>
          </p:nvPr>
        </p:nvSpPr>
        <p:spPr>
          <a:xfrm>
            <a:off x="466725" y="1484313"/>
            <a:ext cx="7993063" cy="4321175"/>
          </a:xfrm>
        </p:spPr>
        <p:txBody>
          <a:bodyPr/>
          <a:lstStyle/>
          <a:p>
            <a:pPr marL="609600" indent="-609600">
              <a:lnSpc>
                <a:spcPct val="200000"/>
              </a:lnSpc>
              <a:spcBef>
                <a:spcPct val="0"/>
              </a:spcBef>
              <a:buFont typeface="Wingdings 2" pitchFamily="18" charset="2"/>
              <a:buAutoNum type="arabicPeriod"/>
            </a:pPr>
            <a:r>
              <a:rPr lang="zh-CN" altLang="en-US" sz="2000" b="1" dirty="0">
                <a:latin typeface="Arial Black" pitchFamily="34" charset="0"/>
                <a:ea typeface="华文仿宋" pitchFamily="2" charset="-122"/>
              </a:rPr>
              <a:t>安装、配置数字证书驱动</a:t>
            </a:r>
          </a:p>
          <a:p>
            <a:pPr marL="609600" indent="-609600">
              <a:lnSpc>
                <a:spcPct val="200000"/>
              </a:lnSpc>
              <a:spcBef>
                <a:spcPct val="0"/>
              </a:spcBef>
              <a:buFont typeface="Wingdings 2" pitchFamily="18" charset="2"/>
              <a:buAutoNum type="arabicPeriod"/>
            </a:pPr>
            <a:r>
              <a:rPr lang="zh-CN" altLang="en-US" sz="2000" b="1" dirty="0">
                <a:latin typeface="Arial Black" pitchFamily="34" charset="0"/>
                <a:ea typeface="华文仿宋" pitchFamily="2" charset="-122"/>
              </a:rPr>
              <a:t>安装</a:t>
            </a:r>
            <a:r>
              <a:rPr lang="en-US" altLang="zh-CN" sz="2000" b="1" dirty="0">
                <a:latin typeface="Arial Black" pitchFamily="34" charset="0"/>
                <a:ea typeface="华文仿宋" pitchFamily="2" charset="-122"/>
              </a:rPr>
              <a:t>CA</a:t>
            </a:r>
            <a:r>
              <a:rPr lang="zh-CN" altLang="en-US" sz="2000" b="1" dirty="0">
                <a:latin typeface="Arial Black" pitchFamily="34" charset="0"/>
                <a:ea typeface="华文仿宋" pitchFamily="2" charset="-122"/>
              </a:rPr>
              <a:t>数字根证书（</a:t>
            </a:r>
            <a:r>
              <a:rPr lang="zh-CN" altLang="en-US" sz="2000" b="1" dirty="0">
                <a:solidFill>
                  <a:srgbClr val="FF0000"/>
                </a:solidFill>
                <a:latin typeface="Arial Black" pitchFamily="34" charset="0"/>
                <a:ea typeface="华文仿宋" pitchFamily="2" charset="-122"/>
              </a:rPr>
              <a:t>注意：先删掉原有证书</a:t>
            </a:r>
            <a:r>
              <a:rPr lang="zh-CN" altLang="en-US" sz="2000" b="1" dirty="0">
                <a:latin typeface="Arial Black" pitchFamily="34" charset="0"/>
                <a:ea typeface="华文仿宋" pitchFamily="2" charset="-122"/>
              </a:rPr>
              <a:t>）</a:t>
            </a:r>
          </a:p>
          <a:p>
            <a:pPr marL="609600" indent="-609600">
              <a:lnSpc>
                <a:spcPct val="200000"/>
              </a:lnSpc>
              <a:spcBef>
                <a:spcPct val="0"/>
              </a:spcBef>
              <a:buFont typeface="Wingdings 2" pitchFamily="18" charset="2"/>
              <a:buAutoNum type="arabicPeriod"/>
            </a:pPr>
            <a:r>
              <a:rPr lang="zh-CN" altLang="en-US" sz="2000" b="1" dirty="0">
                <a:solidFill>
                  <a:srgbClr val="FF0000"/>
                </a:solidFill>
                <a:latin typeface="Arial Black" pitchFamily="34" charset="0"/>
                <a:ea typeface="华文仿宋" pitchFamily="2" charset="-122"/>
              </a:rPr>
              <a:t>彻底关闭</a:t>
            </a:r>
            <a:r>
              <a:rPr lang="en-US" altLang="zh-CN" sz="2000" b="1" dirty="0">
                <a:solidFill>
                  <a:srgbClr val="FF0000"/>
                </a:solidFill>
                <a:latin typeface="Arial Black" pitchFamily="34" charset="0"/>
                <a:ea typeface="华文仿宋" pitchFamily="2" charset="-122"/>
              </a:rPr>
              <a:t>IE</a:t>
            </a:r>
            <a:r>
              <a:rPr lang="zh-CN" altLang="en-US" sz="2000" b="1" dirty="0">
                <a:solidFill>
                  <a:srgbClr val="FF0000"/>
                </a:solidFill>
                <a:latin typeface="Arial Black" pitchFamily="34" charset="0"/>
                <a:ea typeface="华文仿宋" pitchFamily="2" charset="-122"/>
              </a:rPr>
              <a:t>浏览器</a:t>
            </a:r>
          </a:p>
          <a:p>
            <a:pPr marL="609600" indent="-609600">
              <a:lnSpc>
                <a:spcPct val="200000"/>
              </a:lnSpc>
              <a:spcBef>
                <a:spcPct val="0"/>
              </a:spcBef>
              <a:buFont typeface="Wingdings 2" pitchFamily="18" charset="2"/>
              <a:buAutoNum type="arabicPeriod"/>
            </a:pPr>
            <a:r>
              <a:rPr lang="zh-CN" altLang="en-US" sz="2000" b="1" dirty="0" smtClean="0">
                <a:latin typeface="Arial Black" pitchFamily="34" charset="0"/>
                <a:ea typeface="华文仿宋" pitchFamily="2" charset="-122"/>
              </a:rPr>
              <a:t>插入钥匙盘、</a:t>
            </a:r>
            <a:r>
              <a:rPr lang="zh-CN" altLang="en-US" sz="2000" b="1" dirty="0">
                <a:latin typeface="Arial Black" pitchFamily="34" charset="0"/>
                <a:ea typeface="华文仿宋" pitchFamily="2" charset="-122"/>
              </a:rPr>
              <a:t>打开</a:t>
            </a:r>
            <a:r>
              <a:rPr lang="en-US" altLang="zh-CN" sz="2000" b="1" dirty="0">
                <a:latin typeface="Arial Black" pitchFamily="34" charset="0"/>
                <a:ea typeface="华文仿宋" pitchFamily="2" charset="-122"/>
              </a:rPr>
              <a:t>IE</a:t>
            </a:r>
            <a:r>
              <a:rPr lang="zh-CN" altLang="en-US" sz="2000" b="1" dirty="0">
                <a:latin typeface="Arial Black" pitchFamily="34" charset="0"/>
                <a:ea typeface="华文仿宋" pitchFamily="2" charset="-122"/>
              </a:rPr>
              <a:t>、进入平台登录界面</a:t>
            </a:r>
          </a:p>
          <a:p>
            <a:pPr marL="609600" indent="-609600">
              <a:lnSpc>
                <a:spcPct val="200000"/>
              </a:lnSpc>
              <a:spcBef>
                <a:spcPct val="0"/>
              </a:spcBef>
              <a:buFont typeface="Wingdings 2" pitchFamily="18" charset="2"/>
              <a:buAutoNum type="arabicPeriod"/>
            </a:pPr>
            <a:r>
              <a:rPr lang="zh-CN" altLang="en-US" sz="2000" b="1" dirty="0">
                <a:latin typeface="Arial Black" pitchFamily="34" charset="0"/>
                <a:ea typeface="华文仿宋" pitchFamily="2" charset="-122"/>
              </a:rPr>
              <a:t>自动</a:t>
            </a:r>
            <a:r>
              <a:rPr lang="zh-CN" altLang="en-US" sz="2000" b="1" dirty="0" smtClean="0">
                <a:latin typeface="Arial Black" pitchFamily="34" charset="0"/>
                <a:ea typeface="华文仿宋" pitchFamily="2" charset="-122"/>
              </a:rPr>
              <a:t>识别钥匙盘，</a:t>
            </a:r>
            <a:r>
              <a:rPr lang="zh-CN" altLang="en-US" sz="2000" b="1" dirty="0">
                <a:latin typeface="Arial Black" pitchFamily="34" charset="0"/>
                <a:ea typeface="华文仿宋" pitchFamily="2" charset="-122"/>
              </a:rPr>
              <a:t>选择证书、输入</a:t>
            </a:r>
            <a:r>
              <a:rPr lang="en-US" altLang="zh-CN" sz="2000" b="1" dirty="0">
                <a:latin typeface="Arial Black" pitchFamily="34" charset="0"/>
                <a:ea typeface="华文仿宋" pitchFamily="2" charset="-122"/>
              </a:rPr>
              <a:t>PIN</a:t>
            </a:r>
            <a:r>
              <a:rPr lang="zh-CN" altLang="en-US" sz="2000" b="1" dirty="0">
                <a:latin typeface="Arial Black" pitchFamily="34" charset="0"/>
                <a:ea typeface="华文仿宋" pitchFamily="2" charset="-122"/>
              </a:rPr>
              <a:t>密码</a:t>
            </a:r>
          </a:p>
          <a:p>
            <a:pPr marL="609600" indent="-609600">
              <a:lnSpc>
                <a:spcPct val="200000"/>
              </a:lnSpc>
              <a:spcBef>
                <a:spcPct val="0"/>
              </a:spcBef>
              <a:buFont typeface="Wingdings 2" pitchFamily="18" charset="2"/>
              <a:buAutoNum type="arabicPeriod"/>
            </a:pPr>
            <a:r>
              <a:rPr lang="zh-CN" altLang="en-US" sz="2000" b="1" dirty="0">
                <a:solidFill>
                  <a:srgbClr val="0000FF"/>
                </a:solidFill>
                <a:latin typeface="Arial Black" pitchFamily="34" charset="0"/>
                <a:ea typeface="黑体" pitchFamily="2" charset="-122"/>
              </a:rPr>
              <a:t>自动绑定用户名</a:t>
            </a:r>
            <a:r>
              <a:rPr lang="zh-CN" altLang="en-US" sz="2000" b="1" dirty="0">
                <a:latin typeface="Arial Black" pitchFamily="34" charset="0"/>
                <a:ea typeface="华文仿宋" pitchFamily="2" charset="-122"/>
              </a:rPr>
              <a:t>，输入平台密码</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50</a:t>
            </a:fld>
            <a:endParaRPr lang="en-US" altLang="zh-CN"/>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零散查询</a:t>
            </a:r>
            <a:endParaRPr lang="zh-CN" altLang="en-US" sz="2400" b="1" dirty="0">
              <a:solidFill>
                <a:schemeClr val="bg1"/>
              </a:solidFill>
              <a:latin typeface="微软雅黑" pitchFamily="34" charset="-122"/>
              <a:ea typeface="微软雅黑" pitchFamily="34" charset="-122"/>
            </a:endParaRPr>
          </a:p>
        </p:txBody>
      </p:sp>
      <p:pic>
        <p:nvPicPr>
          <p:cNvPr id="6145" name="Picture 1" descr="C:\Users\Think\AppData\Roaming\Tencent\Users\441465052\QQ\WinTemp\RichOle\$BCYJWZKS(KAV9H)Y8`HN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0" y="1222630"/>
            <a:ext cx="66675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Temp\x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352" y="2480270"/>
            <a:ext cx="60579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5636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51</a:t>
            </a:fld>
            <a:endParaRPr lang="en-US" altLang="zh-CN"/>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学信档案</a:t>
            </a:r>
            <a:endParaRPr lang="zh-CN" altLang="en-US" sz="2400" b="1" dirty="0">
              <a:solidFill>
                <a:schemeClr val="bg1"/>
              </a:solidFill>
              <a:latin typeface="微软雅黑" pitchFamily="34" charset="-122"/>
              <a:ea typeface="微软雅黑" pitchFamily="34" charset="-122"/>
            </a:endParaRPr>
          </a:p>
        </p:txBody>
      </p:sp>
      <p:pic>
        <p:nvPicPr>
          <p:cNvPr id="2" name="Picture 2" descr="D:\Temp\d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77955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5812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52</a:t>
            </a:fld>
            <a:endParaRPr lang="en-US" altLang="zh-CN"/>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学历查询</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学历在线验证报告</a:t>
            </a:r>
            <a:endParaRPr lang="zh-CN" altLang="en-US" sz="2400" b="1" dirty="0">
              <a:solidFill>
                <a:schemeClr val="bg1"/>
              </a:solidFill>
              <a:latin typeface="微软雅黑" pitchFamily="34" charset="-122"/>
              <a:ea typeface="微软雅黑"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2736"/>
            <a:ext cx="4687313" cy="5805264"/>
          </a:xfrm>
          <a:prstGeom prst="rect">
            <a:avLst/>
          </a:prstGeom>
        </p:spPr>
      </p:pic>
      <p:pic>
        <p:nvPicPr>
          <p:cNvPr id="8" name="Picture 1" descr="C:\Users\Think\AppData\Roaming\Tencent\Users\441465052\QQ\WinTemp\RichOle\DG@F8JV9X_8{[MQO8EO457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074" y="3275556"/>
            <a:ext cx="4061048" cy="127053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bwMode="auto">
          <a:xfrm>
            <a:off x="7236296" y="3781571"/>
            <a:ext cx="1584176" cy="31026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1" name="矩形 10"/>
          <p:cNvSpPr/>
          <p:nvPr/>
        </p:nvSpPr>
        <p:spPr bwMode="auto">
          <a:xfrm>
            <a:off x="3059832" y="3474508"/>
            <a:ext cx="1584176" cy="31026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9217" name="Picture 1" descr="D:\MyDoc\Tencent Files\441465052\Image\H%C0}IG8W{MZ%)R41K6IMS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958680"/>
            <a:ext cx="4061047"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9899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53</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zh-CN" altLang="en-US" sz="2400" dirty="0">
                <a:latin typeface="华文中宋" pitchFamily="2" charset="-122"/>
                <a:ea typeface="华文中宋" pitchFamily="2" charset="-122"/>
              </a:rPr>
              <a:t>      </a:t>
            </a:r>
            <a:r>
              <a:rPr lang="zh-CN" altLang="en-US" sz="2400" dirty="0" smtClean="0">
                <a:solidFill>
                  <a:srgbClr val="0000FF"/>
                </a:solidFill>
                <a:latin typeface="华文中宋" pitchFamily="2" charset="-122"/>
                <a:ea typeface="华文中宋" pitchFamily="2" charset="-122"/>
              </a:rPr>
              <a:t>对</a:t>
            </a:r>
            <a:r>
              <a:rPr lang="en-US" altLang="zh-CN" sz="2400" dirty="0">
                <a:solidFill>
                  <a:srgbClr val="0000FF"/>
                </a:solidFill>
                <a:latin typeface="华文中宋" pitchFamily="2" charset="-122"/>
                <a:ea typeface="华文中宋" pitchFamily="2" charset="-122"/>
              </a:rPr>
              <a:t>2009</a:t>
            </a:r>
            <a:r>
              <a:rPr lang="zh-CN" altLang="en-US" sz="2400" dirty="0">
                <a:solidFill>
                  <a:srgbClr val="0000FF"/>
                </a:solidFill>
                <a:latin typeface="华文中宋" pitchFamily="2" charset="-122"/>
                <a:ea typeface="华文中宋" pitchFamily="2" charset="-122"/>
              </a:rPr>
              <a:t>年春季报到的专科起点升本科新生认真进行入学资格学历复查</a:t>
            </a:r>
            <a:r>
              <a:rPr lang="zh-CN" altLang="en-US" sz="2400" dirty="0">
                <a:latin typeface="华文中宋" pitchFamily="2" charset="-122"/>
                <a:ea typeface="华文中宋" pitchFamily="2" charset="-122"/>
              </a:rPr>
              <a:t>。专科起点升本科新生在入学报到时必须持具有学历教育资格高等学校、高等教育自学考试机构颁发的</a:t>
            </a:r>
            <a:r>
              <a:rPr lang="zh-CN" altLang="en-US" sz="2400" dirty="0">
                <a:solidFill>
                  <a:srgbClr val="FF0000"/>
                </a:solidFill>
                <a:latin typeface="华文中宋" pitchFamily="2" charset="-122"/>
                <a:ea typeface="华文中宋" pitchFamily="2" charset="-122"/>
              </a:rPr>
              <a:t>专科（或以上）</a:t>
            </a:r>
            <a:r>
              <a:rPr lang="zh-CN" altLang="en-US" sz="2400" dirty="0">
                <a:latin typeface="华文中宋" pitchFamily="2" charset="-122"/>
                <a:ea typeface="华文中宋" pitchFamily="2" charset="-122"/>
              </a:rPr>
              <a:t>毕业证书原件，由学校核实，否则不能进行新生学籍注册并取消其入学资格</a:t>
            </a:r>
            <a:r>
              <a:rPr lang="zh-CN" altLang="en-US" sz="2400" dirty="0" smtClean="0">
                <a:latin typeface="华文中宋" pitchFamily="2" charset="-122"/>
                <a:ea typeface="华文中宋" pitchFamily="2" charset="-122"/>
              </a:rPr>
              <a:t>。</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a:latin typeface="华文中宋" pitchFamily="2" charset="-122"/>
                <a:ea typeface="华文中宋" pitchFamily="2" charset="-122"/>
              </a:rPr>
              <a:t>关于做好</a:t>
            </a:r>
            <a:r>
              <a:rPr lang="en-US" altLang="zh-CN" sz="1800" b="1" dirty="0">
                <a:latin typeface="华文中宋" pitchFamily="2" charset="-122"/>
                <a:ea typeface="华文中宋" pitchFamily="2" charset="-122"/>
              </a:rPr>
              <a:t>2009</a:t>
            </a:r>
            <a:r>
              <a:rPr lang="zh-CN" altLang="en-US" sz="1800" b="1" dirty="0">
                <a:latin typeface="华文中宋" pitchFamily="2" charset="-122"/>
                <a:ea typeface="华文中宋" pitchFamily="2" charset="-122"/>
              </a:rPr>
              <a:t>年春季成人新生入学资格复查工作的通知</a:t>
            </a:r>
            <a:r>
              <a:rPr lang="en-US" altLang="zh-CN" sz="1800" b="1" dirty="0" smtClean="0">
                <a:latin typeface="华文中宋" pitchFamily="2" charset="-122"/>
                <a:ea typeface="华文中宋" pitchFamily="2" charset="-122"/>
              </a:rPr>
              <a:t>》</a:t>
            </a:r>
          </a:p>
          <a:p>
            <a:pPr marL="0" indent="0" algn="r">
              <a:lnSpc>
                <a:spcPct val="150000"/>
              </a:lnSpc>
              <a:spcBef>
                <a:spcPts val="1000"/>
              </a:spcBef>
              <a:spcAft>
                <a:spcPts val="1000"/>
              </a:spcAft>
              <a:buNone/>
            </a:pPr>
            <a:r>
              <a:rPr lang="zh-CN" altLang="en-US" sz="1800" b="1" dirty="0" smtClean="0">
                <a:latin typeface="华文中宋" pitchFamily="2" charset="-122"/>
                <a:ea typeface="华文中宋" pitchFamily="2" charset="-122"/>
              </a:rPr>
              <a:t>教学</a:t>
            </a:r>
            <a:r>
              <a:rPr lang="zh-CN" altLang="en-US" sz="1800" b="1" dirty="0">
                <a:latin typeface="华文中宋" pitchFamily="2" charset="-122"/>
                <a:ea typeface="华文中宋" pitchFamily="2" charset="-122"/>
              </a:rPr>
              <a:t>司</a:t>
            </a:r>
            <a:r>
              <a:rPr lang="en-US" altLang="zh-CN" sz="1800" b="1" dirty="0">
                <a:latin typeface="华文中宋" pitchFamily="2" charset="-122"/>
                <a:ea typeface="华文中宋" pitchFamily="2" charset="-122"/>
              </a:rPr>
              <a:t>[2009]5</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97768"/>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82798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54</a:t>
            </a:fld>
            <a:endParaRPr lang="en-US" altLang="zh-CN" dirty="0"/>
          </a:p>
        </p:txBody>
      </p:sp>
      <p:sp>
        <p:nvSpPr>
          <p:cNvPr id="6" name="Rectangle 3"/>
          <p:cNvSpPr>
            <a:spLocks noGrp="1" noRot="1" noChangeArrowheads="1"/>
          </p:cNvSpPr>
          <p:nvPr>
            <p:ph type="body" idx="1"/>
          </p:nvPr>
        </p:nvSpPr>
        <p:spPr>
          <a:xfrm>
            <a:off x="395288" y="1340768"/>
            <a:ext cx="8569200" cy="3096344"/>
          </a:xfrm>
        </p:spPr>
        <p:txBody>
          <a:bodyPr/>
          <a:lstStyle/>
          <a:p>
            <a:pPr marL="0" indent="0">
              <a:lnSpc>
                <a:spcPct val="150000"/>
              </a:lnSpc>
              <a:spcBef>
                <a:spcPts val="1000"/>
              </a:spcBef>
              <a:spcAft>
                <a:spcPts val="1000"/>
              </a:spcAft>
              <a:buNone/>
            </a:pPr>
            <a:r>
              <a:rPr lang="zh-CN" altLang="en-US" sz="2400" dirty="0" smtClean="0">
                <a:latin typeface="华文中宋" pitchFamily="2" charset="-122"/>
                <a:ea typeface="华文中宋" pitchFamily="2" charset="-122"/>
              </a:rPr>
              <a:t>      </a:t>
            </a:r>
            <a:r>
              <a:rPr lang="zh-CN" altLang="en-US" sz="2400" dirty="0" smtClean="0">
                <a:solidFill>
                  <a:srgbClr val="0000FF"/>
                </a:solidFill>
                <a:latin typeface="华文中宋" pitchFamily="2" charset="-122"/>
                <a:ea typeface="华文中宋" pitchFamily="2" charset="-122"/>
              </a:rPr>
              <a:t>加强</a:t>
            </a:r>
            <a:r>
              <a:rPr lang="zh-CN" altLang="en-US" sz="2400" dirty="0">
                <a:solidFill>
                  <a:srgbClr val="0000FF"/>
                </a:solidFill>
                <a:latin typeface="华文中宋" pitchFamily="2" charset="-122"/>
                <a:ea typeface="华文中宋" pitchFamily="2" charset="-122"/>
              </a:rPr>
              <a:t>前置学历的复核。</a:t>
            </a:r>
            <a:r>
              <a:rPr lang="zh-CN" altLang="en-US" sz="2400" dirty="0">
                <a:latin typeface="华文中宋" pitchFamily="2" charset="-122"/>
                <a:ea typeface="华文中宋" pitchFamily="2" charset="-122"/>
              </a:rPr>
              <a:t>对专升本、第二学士学位、研究生，在做新生学籍电子注册时，进行前置学历的复核，前置学历复核未通过的不予新生学籍电子</a:t>
            </a:r>
            <a:r>
              <a:rPr lang="zh-CN" altLang="en-US" sz="2400" dirty="0" smtClean="0">
                <a:latin typeface="华文中宋" pitchFamily="2" charset="-122"/>
                <a:ea typeface="华文中宋" pitchFamily="2" charset="-122"/>
              </a:rPr>
              <a:t>注册。</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a:latin typeface="华文中宋" pitchFamily="2" charset="-122"/>
                <a:ea typeface="华文中宋" pitchFamily="2" charset="-122"/>
              </a:rPr>
              <a:t>关于做好</a:t>
            </a:r>
            <a:r>
              <a:rPr lang="en-US" altLang="zh-CN" sz="1800" b="1" dirty="0">
                <a:latin typeface="华文中宋" pitchFamily="2" charset="-122"/>
                <a:ea typeface="华文中宋" pitchFamily="2" charset="-122"/>
              </a:rPr>
              <a:t>2010</a:t>
            </a:r>
            <a:r>
              <a:rPr lang="zh-CN" altLang="en-US" sz="1800" b="1" dirty="0">
                <a:latin typeface="华文中宋" pitchFamily="2" charset="-122"/>
                <a:ea typeface="华文中宋" pitchFamily="2" charset="-122"/>
              </a:rPr>
              <a:t>年普通高等学校学生学籍电子注册工作的通知</a:t>
            </a:r>
            <a:r>
              <a:rPr lang="en-US" altLang="zh-CN" sz="1800" b="1" dirty="0" smtClean="0">
                <a:latin typeface="华文中宋" pitchFamily="2" charset="-122"/>
                <a:ea typeface="华文中宋" pitchFamily="2" charset="-122"/>
              </a:rPr>
              <a:t>》</a:t>
            </a:r>
          </a:p>
          <a:p>
            <a:pPr marL="0" indent="0" algn="r">
              <a:lnSpc>
                <a:spcPct val="150000"/>
              </a:lnSpc>
              <a:spcBef>
                <a:spcPts val="1000"/>
              </a:spcBef>
              <a:spcAft>
                <a:spcPts val="1000"/>
              </a:spcAft>
              <a:buNone/>
            </a:pPr>
            <a:r>
              <a:rPr lang="zh-CN" altLang="en-US" sz="1800" b="1" dirty="0">
                <a:latin typeface="华文中宋" pitchFamily="2" charset="-122"/>
                <a:ea typeface="华文中宋" pitchFamily="2" charset="-122"/>
              </a:rPr>
              <a:t>教学司函</a:t>
            </a:r>
            <a:r>
              <a:rPr lang="en-US" altLang="zh-CN" sz="1800" b="1" dirty="0">
                <a:latin typeface="华文中宋" pitchFamily="2" charset="-122"/>
                <a:ea typeface="华文中宋" pitchFamily="2" charset="-122"/>
              </a:rPr>
              <a:t>[2010]58</a:t>
            </a:r>
            <a:r>
              <a:rPr lang="zh-CN" altLang="en-US" sz="1800" b="1" dirty="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97768"/>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
        <p:nvSpPr>
          <p:cNvPr id="5" name="Rectangle 3"/>
          <p:cNvSpPr txBox="1">
            <a:spLocks noChangeArrowheads="1"/>
          </p:cNvSpPr>
          <p:nvPr/>
        </p:nvSpPr>
        <p:spPr bwMode="auto">
          <a:xfrm>
            <a:off x="719399" y="5013176"/>
            <a:ext cx="7705203"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85000"/>
              <a:buFont typeface="Wingdings 2"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tx1"/>
              </a:buClr>
              <a:buSzPct val="90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1"/>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90000"/>
              <a:buFont typeface="Wingdings 2" pitchFamily="18" charset="2"/>
              <a:buChar char="¡"/>
              <a:defRPr sz="2000">
                <a:solidFill>
                  <a:schemeClr val="tx1"/>
                </a:solidFill>
                <a:latin typeface="+mn-lt"/>
                <a:ea typeface="+mn-ea"/>
              </a:defRPr>
            </a:lvl9pPr>
          </a:lstStyle>
          <a:p>
            <a:pPr marL="0" indent="0">
              <a:lnSpc>
                <a:spcPct val="150000"/>
              </a:lnSpc>
              <a:buFont typeface="Wingdings 2" pitchFamily="18" charset="2"/>
              <a:buNone/>
            </a:pPr>
            <a:r>
              <a:rPr lang="zh-CN" altLang="en-US" sz="2400" b="1" dirty="0" smtClean="0">
                <a:solidFill>
                  <a:srgbClr val="FF0000"/>
                </a:solidFill>
                <a:latin typeface="微软雅黑" panose="020B0503020204020204" pitchFamily="34" charset="-122"/>
                <a:ea typeface="微软雅黑" panose="020B0503020204020204" pitchFamily="34" charset="-122"/>
              </a:rPr>
              <a:t>第二学士学位：若找到普通本科毕业学历，视为复查通        过，否则需提供学士学位证书，线下申报复查。</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35336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BC4E8D6-6A52-4C46-AF8E-242073BC9259}" type="slidenum">
              <a:rPr lang="en-US" altLang="zh-CN"/>
              <a:pPr/>
              <a:t>55</a:t>
            </a:fld>
            <a:endParaRPr lang="en-US" altLang="zh-CN"/>
          </a:p>
        </p:txBody>
      </p:sp>
      <p:sp>
        <p:nvSpPr>
          <p:cNvPr id="772098" name="Rectangle 2"/>
          <p:cNvSpPr>
            <a:spLocks noGrp="1" noRot="1" noChangeArrowheads="1"/>
          </p:cNvSpPr>
          <p:nvPr>
            <p:ph type="title"/>
          </p:nvPr>
        </p:nvSpPr>
        <p:spPr>
          <a:xfrm>
            <a:off x="250825"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清查规则</a:t>
            </a:r>
            <a:endParaRPr lang="zh-CN" altLang="en-US" sz="2400" b="1" dirty="0">
              <a:solidFill>
                <a:schemeClr val="bg1"/>
              </a:solidFill>
              <a:latin typeface="微软雅黑" pitchFamily="34" charset="-122"/>
              <a:ea typeface="微软雅黑" pitchFamily="34" charset="-122"/>
            </a:endParaRPr>
          </a:p>
        </p:txBody>
      </p:sp>
      <p:sp>
        <p:nvSpPr>
          <p:cNvPr id="772099" name="Rectangle 3"/>
          <p:cNvSpPr>
            <a:spLocks noChangeArrowheads="1"/>
          </p:cNvSpPr>
          <p:nvPr/>
        </p:nvSpPr>
        <p:spPr bwMode="auto">
          <a:xfrm>
            <a:off x="214313" y="1268760"/>
            <a:ext cx="8750300" cy="4320480"/>
          </a:xfrm>
          <a:prstGeom prst="rect">
            <a:avLst/>
          </a:prstGeom>
          <a:noFill/>
          <a:ln w="9525">
            <a:noFill/>
            <a:miter lim="800000"/>
            <a:headEnd/>
            <a:tailEnd/>
          </a:ln>
          <a:effectLst/>
        </p:spPr>
        <p:txBody>
          <a:bodyPr/>
          <a:lstStyle/>
          <a:p>
            <a:pPr marL="609600" indent="-609600" algn="l">
              <a:lnSpc>
                <a:spcPct val="150000"/>
              </a:lnSpc>
              <a:spcBef>
                <a:spcPct val="20000"/>
              </a:spcBef>
              <a:buClr>
                <a:schemeClr val="tx1"/>
              </a:buClr>
              <a:buSzPct val="85000"/>
              <a:buFont typeface="Wingdings" panose="05000000000000000000" pitchFamily="2" charset="2"/>
              <a:buChar char="Ø"/>
            </a:pPr>
            <a:r>
              <a:rPr lang="zh-CN" altLang="en-US" sz="2000" b="1" dirty="0" smtClean="0">
                <a:ea typeface="华文仿宋" pitchFamily="2" charset="-122"/>
              </a:rPr>
              <a:t>初审未通过的学生，若报到入学，则需要清查。</a:t>
            </a:r>
            <a:endParaRPr lang="zh-CN" altLang="en-US" sz="2000" b="1" dirty="0">
              <a:ea typeface="华文仿宋" pitchFamily="2" charset="-122"/>
            </a:endParaRPr>
          </a:p>
          <a:p>
            <a:pPr marL="609600" indent="-609600" algn="l">
              <a:lnSpc>
                <a:spcPct val="150000"/>
              </a:lnSpc>
              <a:spcBef>
                <a:spcPct val="20000"/>
              </a:spcBef>
              <a:buClr>
                <a:schemeClr val="tx1"/>
              </a:buClr>
              <a:buSzPct val="85000"/>
              <a:buFont typeface="Wingdings" panose="05000000000000000000" pitchFamily="2" charset="2"/>
              <a:buChar char="Ø"/>
            </a:pPr>
            <a:r>
              <a:rPr lang="en-US" altLang="zh-CN" sz="2000" b="1" dirty="0" smtClean="0">
                <a:solidFill>
                  <a:srgbClr val="FF0000"/>
                </a:solidFill>
                <a:ea typeface="华文仿宋" pitchFamily="2" charset="-122"/>
              </a:rPr>
              <a:t>2009</a:t>
            </a:r>
            <a:r>
              <a:rPr lang="zh-CN" altLang="en-US" sz="2000" b="1" dirty="0" smtClean="0">
                <a:solidFill>
                  <a:srgbClr val="FF0000"/>
                </a:solidFill>
                <a:ea typeface="华文仿宋" pitchFamily="2" charset="-122"/>
              </a:rPr>
              <a:t>年起，入学日期之前未取得国家承认学历的，取消入学资格。</a:t>
            </a:r>
            <a:endParaRPr lang="en-US" altLang="zh-CN" sz="2000" b="1" dirty="0" smtClean="0">
              <a:solidFill>
                <a:srgbClr val="FF0000"/>
              </a:solidFill>
              <a:ea typeface="华文仿宋" pitchFamily="2" charset="-122"/>
            </a:endParaRPr>
          </a:p>
          <a:p>
            <a:pPr marL="609600" indent="-609600" algn="l">
              <a:lnSpc>
                <a:spcPct val="150000"/>
              </a:lnSpc>
              <a:spcBef>
                <a:spcPct val="20000"/>
              </a:spcBef>
              <a:buClr>
                <a:schemeClr val="tx1"/>
              </a:buClr>
              <a:buSzPct val="85000"/>
              <a:buFont typeface="Wingdings" panose="05000000000000000000" pitchFamily="2" charset="2"/>
              <a:buChar char="Ø"/>
            </a:pPr>
            <a:r>
              <a:rPr lang="zh-CN" altLang="en-US" sz="2000" b="1" dirty="0" smtClean="0">
                <a:ea typeface="华文仿宋" pitchFamily="2" charset="-122"/>
              </a:rPr>
              <a:t>教育部办公厅</a:t>
            </a:r>
            <a:r>
              <a:rPr lang="en-US" altLang="zh-CN" sz="2000" b="1" dirty="0" smtClean="0">
                <a:ea typeface="华文仿宋" pitchFamily="2" charset="-122"/>
              </a:rPr>
              <a:t>《</a:t>
            </a:r>
            <a:r>
              <a:rPr lang="zh-CN" altLang="en-US" sz="2000" b="1" dirty="0" smtClean="0">
                <a:ea typeface="华文仿宋" pitchFamily="2" charset="-122"/>
              </a:rPr>
              <a:t>关于</a:t>
            </a:r>
            <a:r>
              <a:rPr lang="zh-CN" altLang="en-US" sz="2000" b="1" dirty="0">
                <a:ea typeface="华文仿宋" pitchFamily="2" charset="-122"/>
              </a:rPr>
              <a:t>高等学校结业生学历问题的</a:t>
            </a:r>
            <a:r>
              <a:rPr lang="zh-CN" altLang="en-US" sz="2000" b="1" dirty="0" smtClean="0">
                <a:ea typeface="华文仿宋" pitchFamily="2" charset="-122"/>
              </a:rPr>
              <a:t>批复</a:t>
            </a:r>
            <a:r>
              <a:rPr lang="en-US" altLang="zh-CN" sz="2000" b="1" dirty="0" smtClean="0">
                <a:ea typeface="华文仿宋" pitchFamily="2" charset="-122"/>
              </a:rPr>
              <a:t>》</a:t>
            </a:r>
            <a:r>
              <a:rPr lang="zh-CN" altLang="en-US" sz="2000" b="1" dirty="0">
                <a:ea typeface="华文仿宋" pitchFamily="2" charset="-122"/>
              </a:rPr>
              <a:t>（教学厅函</a:t>
            </a:r>
            <a:r>
              <a:rPr lang="en-US" altLang="zh-CN" sz="2000" b="1" dirty="0">
                <a:ea typeface="华文仿宋" pitchFamily="2" charset="-122"/>
              </a:rPr>
              <a:t>[2001]3</a:t>
            </a:r>
            <a:r>
              <a:rPr lang="zh-CN" altLang="en-US" sz="2000" b="1" dirty="0">
                <a:ea typeface="华文仿宋" pitchFamily="2" charset="-122"/>
              </a:rPr>
              <a:t>号</a:t>
            </a:r>
            <a:r>
              <a:rPr lang="zh-CN" altLang="en-US" sz="2000" b="1" dirty="0" smtClean="0">
                <a:ea typeface="华文仿宋" pitchFamily="2" charset="-122"/>
              </a:rPr>
              <a:t>）文件明确指出：</a:t>
            </a:r>
            <a:r>
              <a:rPr lang="zh-CN" altLang="en-US" sz="2000" b="1" dirty="0" smtClean="0">
                <a:solidFill>
                  <a:srgbClr val="0000FF"/>
                </a:solidFill>
                <a:ea typeface="华文仿宋" pitchFamily="2" charset="-122"/>
              </a:rPr>
              <a:t>结业生也可以报读专升本</a:t>
            </a:r>
            <a:r>
              <a:rPr lang="zh-CN" altLang="en-US" sz="2000" b="1" dirty="0" smtClean="0">
                <a:ea typeface="华文仿宋" pitchFamily="2" charset="-122"/>
              </a:rPr>
              <a:t>。</a:t>
            </a:r>
            <a:endParaRPr lang="en-US" altLang="zh-CN" sz="2000" b="1" dirty="0" smtClean="0">
              <a:ea typeface="华文仿宋" pitchFamily="2" charset="-122"/>
            </a:endParaRPr>
          </a:p>
          <a:p>
            <a:pPr marL="609600" indent="-609600" algn="l">
              <a:lnSpc>
                <a:spcPct val="150000"/>
              </a:lnSpc>
              <a:spcBef>
                <a:spcPct val="20000"/>
              </a:spcBef>
              <a:buClr>
                <a:schemeClr val="tx1"/>
              </a:buClr>
              <a:buSzPct val="85000"/>
              <a:buFont typeface="Wingdings" panose="05000000000000000000" pitchFamily="2" charset="2"/>
              <a:buChar char="Ø"/>
            </a:pPr>
            <a:r>
              <a:rPr lang="zh-CN" altLang="en-US" sz="2000" b="1" dirty="0" smtClean="0">
                <a:ea typeface="华文仿宋" pitchFamily="2" charset="-122"/>
              </a:rPr>
              <a:t>学籍清查比对项：</a:t>
            </a:r>
            <a:endParaRPr lang="en-US" altLang="zh-CN" sz="2000" b="1" dirty="0" smtClean="0">
              <a:ea typeface="华文仿宋" pitchFamily="2" charset="-122"/>
            </a:endParaRPr>
          </a:p>
          <a:p>
            <a:pPr marL="1524000" lvl="2" indent="-609600" algn="l">
              <a:lnSpc>
                <a:spcPct val="150000"/>
              </a:lnSpc>
              <a:spcBef>
                <a:spcPct val="20000"/>
              </a:spcBef>
              <a:buClr>
                <a:schemeClr val="tx1"/>
              </a:buClr>
              <a:buSzPct val="85000"/>
              <a:buFont typeface="Wingdings" pitchFamily="2" charset="2"/>
              <a:buAutoNum type="arabicPeriod"/>
            </a:pPr>
            <a:r>
              <a:rPr lang="zh-CN" altLang="en-US" sz="2000" b="1" dirty="0">
                <a:ea typeface="华文仿宋" pitchFamily="2" charset="-122"/>
              </a:rPr>
              <a:t>毕业年份</a:t>
            </a:r>
            <a:r>
              <a:rPr lang="en-US" altLang="zh-CN" sz="2000" b="1" dirty="0">
                <a:ea typeface="华文仿宋" pitchFamily="2" charset="-122"/>
              </a:rPr>
              <a:t>+</a:t>
            </a:r>
            <a:r>
              <a:rPr lang="zh-CN" altLang="en-US" sz="2000" b="1" dirty="0">
                <a:ea typeface="华文仿宋" pitchFamily="2" charset="-122"/>
              </a:rPr>
              <a:t>院校名称</a:t>
            </a:r>
            <a:r>
              <a:rPr lang="en-US" altLang="zh-CN" sz="2000" b="1" dirty="0">
                <a:ea typeface="华文仿宋" pitchFamily="2" charset="-122"/>
              </a:rPr>
              <a:t>+</a:t>
            </a:r>
            <a:r>
              <a:rPr lang="zh-CN" altLang="en-US" sz="2000" b="1" dirty="0">
                <a:ea typeface="华文仿宋" pitchFamily="2" charset="-122"/>
              </a:rPr>
              <a:t>证书编号</a:t>
            </a:r>
            <a:r>
              <a:rPr lang="en-US" altLang="zh-CN" sz="2000" b="1" dirty="0" smtClean="0">
                <a:ea typeface="华文仿宋" pitchFamily="2" charset="-122"/>
              </a:rPr>
              <a:t>+</a:t>
            </a:r>
            <a:r>
              <a:rPr lang="zh-CN" altLang="en-US" sz="2000" b="1" dirty="0" smtClean="0">
                <a:latin typeface="微软雅黑" pitchFamily="34" charset="-122"/>
                <a:ea typeface="微软雅黑" pitchFamily="34" charset="-122"/>
              </a:rPr>
              <a:t>身份证号</a:t>
            </a:r>
            <a:endParaRPr lang="en-US" altLang="zh-CN" sz="2000" b="1" dirty="0" smtClean="0">
              <a:latin typeface="微软雅黑" pitchFamily="34" charset="-122"/>
              <a:ea typeface="微软雅黑" pitchFamily="34" charset="-122"/>
            </a:endParaRPr>
          </a:p>
          <a:p>
            <a:pPr marL="1524000" lvl="2" indent="-609600" algn="l">
              <a:lnSpc>
                <a:spcPct val="150000"/>
              </a:lnSpc>
              <a:spcBef>
                <a:spcPct val="20000"/>
              </a:spcBef>
              <a:buClr>
                <a:schemeClr val="tx1"/>
              </a:buClr>
              <a:buSzPct val="85000"/>
              <a:buFont typeface="Wingdings" pitchFamily="2" charset="2"/>
              <a:buAutoNum type="arabicPeriod"/>
            </a:pPr>
            <a:r>
              <a:rPr lang="zh-CN" altLang="en-US" sz="2000" b="1" dirty="0" smtClean="0">
                <a:ea typeface="华文仿宋" pitchFamily="2" charset="-122"/>
              </a:rPr>
              <a:t>毕业年份</a:t>
            </a:r>
            <a:r>
              <a:rPr lang="en-US" altLang="zh-CN" sz="2000" b="1" dirty="0" smtClean="0">
                <a:ea typeface="华文仿宋" pitchFamily="2" charset="-122"/>
              </a:rPr>
              <a:t>+</a:t>
            </a:r>
            <a:r>
              <a:rPr lang="zh-CN" altLang="en-US" sz="2000" b="1" dirty="0" smtClean="0">
                <a:ea typeface="华文仿宋" pitchFamily="2" charset="-122"/>
              </a:rPr>
              <a:t>院校名称</a:t>
            </a:r>
            <a:r>
              <a:rPr lang="en-US" altLang="zh-CN" sz="2000" b="1" dirty="0" smtClean="0">
                <a:ea typeface="华文仿宋" pitchFamily="2" charset="-122"/>
              </a:rPr>
              <a:t>+</a:t>
            </a:r>
            <a:r>
              <a:rPr lang="zh-CN" altLang="en-US" sz="2000" b="1" dirty="0" smtClean="0">
                <a:ea typeface="华文仿宋" pitchFamily="2" charset="-122"/>
              </a:rPr>
              <a:t>证书编号</a:t>
            </a:r>
            <a:r>
              <a:rPr lang="en-US" altLang="zh-CN" sz="2000" b="1" dirty="0" smtClean="0">
                <a:ea typeface="华文仿宋" pitchFamily="2" charset="-122"/>
              </a:rPr>
              <a:t>+</a:t>
            </a:r>
            <a:r>
              <a:rPr lang="zh-CN" altLang="en-US" sz="2000" b="1" dirty="0" smtClean="0">
                <a:latin typeface="微软雅黑" pitchFamily="34" charset="-122"/>
                <a:ea typeface="微软雅黑" pitchFamily="34" charset="-122"/>
              </a:rPr>
              <a:t>姓名</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出生年份</a:t>
            </a:r>
            <a:endParaRPr lang="en-US" altLang="zh-CN" sz="2000" b="1" dirty="0" smtClean="0">
              <a:latin typeface="微软雅黑" pitchFamily="34" charset="-122"/>
              <a:ea typeface="微软雅黑" pitchFamily="34" charset="-122"/>
            </a:endParaRPr>
          </a:p>
          <a:p>
            <a:pPr marL="609600" indent="-609600" algn="l">
              <a:lnSpc>
                <a:spcPct val="150000"/>
              </a:lnSpc>
              <a:spcBef>
                <a:spcPct val="20000"/>
              </a:spcBef>
              <a:buClr>
                <a:schemeClr val="tx1"/>
              </a:buClr>
              <a:buSzPct val="85000"/>
              <a:buFont typeface="Wingdings" panose="05000000000000000000" pitchFamily="2" charset="2"/>
              <a:buChar char="Ø"/>
            </a:pPr>
            <a:r>
              <a:rPr lang="zh-CN" altLang="en-US" sz="2000" b="1" dirty="0">
                <a:solidFill>
                  <a:srgbClr val="FF0000"/>
                </a:solidFill>
                <a:ea typeface="华文仿宋" pitchFamily="2" charset="-122"/>
              </a:rPr>
              <a:t>批量</a:t>
            </a:r>
            <a:r>
              <a:rPr lang="zh-CN" altLang="en-US" sz="2000" b="1" dirty="0" smtClean="0">
                <a:solidFill>
                  <a:srgbClr val="FF0000"/>
                </a:solidFill>
                <a:ea typeface="华文仿宋" pitchFamily="2" charset="-122"/>
              </a:rPr>
              <a:t>清查就是自动逐个清查，与单条清查规则相同</a:t>
            </a:r>
            <a:r>
              <a:rPr lang="zh-CN" altLang="en-US" sz="2000" b="1" dirty="0">
                <a:solidFill>
                  <a:srgbClr val="FF0000"/>
                </a:solidFill>
                <a:ea typeface="华文仿宋" pitchFamily="2" charset="-122"/>
              </a:rPr>
              <a:t>，不必</a:t>
            </a:r>
            <a:r>
              <a:rPr lang="zh-CN" altLang="en-US" sz="2000" b="1" dirty="0" smtClean="0">
                <a:solidFill>
                  <a:srgbClr val="FF0000"/>
                </a:solidFill>
                <a:ea typeface="华文仿宋" pitchFamily="2" charset="-122"/>
              </a:rPr>
              <a:t>多渠道尝试。</a:t>
            </a:r>
            <a:endParaRPr lang="en-US" altLang="zh-CN" sz="2000" b="1" dirty="0" smtClean="0">
              <a:solidFill>
                <a:srgbClr val="FF0000"/>
              </a:solidFill>
              <a:ea typeface="华文仿宋" pitchFamily="2" charset="-122"/>
            </a:endParaRPr>
          </a:p>
        </p:txBody>
      </p:sp>
    </p:spTree>
    <p:extLst>
      <p:ext uri="{BB962C8B-B14F-4D97-AF65-F5344CB8AC3E}">
        <p14:creationId xmlns:p14="http://schemas.microsoft.com/office/powerpoint/2010/main" val="28325564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BC4E8D6-6A52-4C46-AF8E-242073BC9259}" type="slidenum">
              <a:rPr lang="en-US" altLang="zh-CN"/>
              <a:pPr/>
              <a:t>56</a:t>
            </a:fld>
            <a:endParaRPr lang="en-US" altLang="zh-CN"/>
          </a:p>
        </p:txBody>
      </p:sp>
      <p:sp>
        <p:nvSpPr>
          <p:cNvPr id="772098" name="Rectangle 2"/>
          <p:cNvSpPr>
            <a:spLocks noGrp="1" noRot="1" noChangeArrowheads="1"/>
          </p:cNvSpPr>
          <p:nvPr>
            <p:ph type="title"/>
          </p:nvPr>
        </p:nvSpPr>
        <p:spPr>
          <a:xfrm>
            <a:off x="250825"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前置学历已注册</a:t>
            </a:r>
            <a:endParaRPr lang="zh-CN" altLang="en-US" sz="2400" b="1" dirty="0">
              <a:solidFill>
                <a:schemeClr val="bg1"/>
              </a:solidFill>
              <a:latin typeface="微软雅黑" pitchFamily="34" charset="-122"/>
              <a:ea typeface="微软雅黑" pitchFamily="34" charset="-122"/>
            </a:endParaRPr>
          </a:p>
        </p:txBody>
      </p:sp>
      <p:sp>
        <p:nvSpPr>
          <p:cNvPr id="772099" name="Rectangle 3"/>
          <p:cNvSpPr>
            <a:spLocks noChangeArrowheads="1"/>
          </p:cNvSpPr>
          <p:nvPr/>
        </p:nvSpPr>
        <p:spPr bwMode="auto">
          <a:xfrm>
            <a:off x="214313" y="1268760"/>
            <a:ext cx="8750300" cy="5256584"/>
          </a:xfrm>
          <a:prstGeom prst="rect">
            <a:avLst/>
          </a:prstGeom>
          <a:noFill/>
          <a:ln w="9525">
            <a:noFill/>
            <a:miter lim="800000"/>
            <a:headEnd/>
            <a:tailEnd/>
          </a:ln>
          <a:effectLst/>
        </p:spPr>
        <p:txBody>
          <a:bodyPr/>
          <a:lstStyle/>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smtClean="0">
                <a:solidFill>
                  <a:srgbClr val="0000FF"/>
                </a:solidFill>
                <a:latin typeface="微软雅黑" pitchFamily="34" charset="-122"/>
                <a:ea typeface="微软雅黑" pitchFamily="34" charset="-122"/>
              </a:rPr>
              <a:t>专科毕业时间较早或者身份证号</a:t>
            </a:r>
            <a:r>
              <a:rPr lang="zh-CN" altLang="en-US" sz="2000" b="1" dirty="0">
                <a:solidFill>
                  <a:srgbClr val="0000FF"/>
                </a:solidFill>
                <a:latin typeface="微软雅黑" pitchFamily="34" charset="-122"/>
                <a:ea typeface="微软雅黑" pitchFamily="34" charset="-122"/>
              </a:rPr>
              <a:t>空缺</a:t>
            </a:r>
            <a:r>
              <a:rPr lang="zh-CN" altLang="en-US" sz="2000" b="1" dirty="0" smtClean="0">
                <a:ea typeface="华文仿宋" pitchFamily="2" charset="-122"/>
              </a:rPr>
              <a:t>：学校协助在线</a:t>
            </a:r>
            <a:r>
              <a:rPr lang="zh-CN" altLang="en-US" sz="2000" b="1" dirty="0">
                <a:ea typeface="华文仿宋" pitchFamily="2" charset="-122"/>
              </a:rPr>
              <a:t>清查</a:t>
            </a:r>
            <a:r>
              <a:rPr lang="zh-CN" altLang="en-US" sz="2000" b="1" dirty="0" smtClean="0">
                <a:ea typeface="华文仿宋" pitchFamily="2" charset="-122"/>
              </a:rPr>
              <a:t>。</a:t>
            </a:r>
            <a:endParaRPr lang="zh-CN" altLang="en-US" sz="2000" b="1" dirty="0">
              <a:ea typeface="华文仿宋" pitchFamily="2" charset="-122"/>
            </a:endParaRP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专科学历注册信息中姓名、身份证号错误</a:t>
            </a:r>
            <a:r>
              <a:rPr lang="zh-CN" altLang="en-US" sz="2000" b="1" dirty="0" smtClean="0">
                <a:ea typeface="华文仿宋" pitchFamily="2" charset="-122"/>
              </a:rPr>
              <a:t>：</a:t>
            </a:r>
            <a:r>
              <a:rPr lang="zh-CN" altLang="en-US" sz="2000" b="1" dirty="0">
                <a:ea typeface="华文仿宋" pitchFamily="2" charset="-122"/>
              </a:rPr>
              <a:t>确系当年注册错误的</a:t>
            </a:r>
            <a:r>
              <a:rPr lang="zh-CN" altLang="en-US" sz="2000" b="1" dirty="0" smtClean="0">
                <a:ea typeface="华文仿宋" pitchFamily="2" charset="-122"/>
              </a:rPr>
              <a:t>，学生本人向</a:t>
            </a:r>
            <a:r>
              <a:rPr lang="zh-CN" altLang="en-US" sz="2000" b="1" dirty="0">
                <a:ea typeface="华文仿宋" pitchFamily="2" charset="-122"/>
              </a:rPr>
              <a:t>毕业院校</a:t>
            </a:r>
            <a:r>
              <a:rPr lang="zh-CN" altLang="en-US" sz="2000" b="1" dirty="0" smtClean="0">
                <a:ea typeface="华文仿宋" pitchFamily="2" charset="-122"/>
              </a:rPr>
              <a:t>申请学历勘误</a:t>
            </a:r>
            <a:r>
              <a:rPr lang="zh-CN" altLang="en-US" sz="2000" b="1" dirty="0">
                <a:ea typeface="华文仿宋" pitchFamily="2" charset="-122"/>
              </a:rPr>
              <a:t>。</a:t>
            </a: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专科学历资格审核未通过或暂无照片，未提供上网查询</a:t>
            </a:r>
            <a:r>
              <a:rPr lang="zh-CN" altLang="en-US" sz="2000" b="1" dirty="0" smtClean="0">
                <a:ea typeface="华文仿宋" pitchFamily="2" charset="-122"/>
              </a:rPr>
              <a:t>：学生本人向</a:t>
            </a:r>
            <a:r>
              <a:rPr lang="zh-CN" altLang="en-US" sz="2000" b="1" dirty="0">
                <a:ea typeface="华文仿宋" pitchFamily="2" charset="-122"/>
              </a:rPr>
              <a:t>毕业院校申请复核、补照片，或申请学历认证。</a:t>
            </a: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专科毕业后读本科之前，更名并改了身份证号</a:t>
            </a:r>
            <a:r>
              <a:rPr lang="zh-CN" altLang="en-US" sz="2000" b="1" dirty="0" smtClean="0">
                <a:ea typeface="华文仿宋" pitchFamily="2" charset="-122"/>
              </a:rPr>
              <a:t>：</a:t>
            </a:r>
            <a:r>
              <a:rPr lang="zh-CN" altLang="en-US" sz="2000" b="1" dirty="0">
                <a:ea typeface="华文仿宋" pitchFamily="2" charset="-122"/>
              </a:rPr>
              <a:t>学校核实情况后，填报</a:t>
            </a:r>
            <a:r>
              <a:rPr lang="en-US" altLang="zh-CN" sz="2000" b="1" dirty="0">
                <a:ea typeface="华文仿宋" pitchFamily="2" charset="-122"/>
              </a:rPr>
              <a:t>《</a:t>
            </a:r>
            <a:r>
              <a:rPr lang="zh-CN" altLang="en-US" sz="2000" b="1" dirty="0">
                <a:ea typeface="华文仿宋" pitchFamily="2" charset="-122"/>
              </a:rPr>
              <a:t>高等教育新生前置学历复查表</a:t>
            </a:r>
            <a:r>
              <a:rPr lang="en-US" altLang="zh-CN" sz="2000" b="1" dirty="0">
                <a:ea typeface="华文仿宋" pitchFamily="2" charset="-122"/>
              </a:rPr>
              <a:t>》</a:t>
            </a:r>
            <a:r>
              <a:rPr lang="zh-CN" altLang="en-US" sz="2000" b="1" dirty="0">
                <a:ea typeface="华文仿宋" pitchFamily="2" charset="-122"/>
              </a:rPr>
              <a:t>（简称</a:t>
            </a:r>
            <a:r>
              <a:rPr lang="en-US" altLang="zh-CN" sz="2000" b="1" dirty="0">
                <a:ea typeface="华文仿宋" pitchFamily="2" charset="-122"/>
              </a:rPr>
              <a:t>《</a:t>
            </a:r>
            <a:r>
              <a:rPr lang="zh-CN" altLang="en-US" sz="2000" b="1" dirty="0">
                <a:ea typeface="华文仿宋" pitchFamily="2" charset="-122"/>
              </a:rPr>
              <a:t>复查表</a:t>
            </a:r>
            <a:r>
              <a:rPr lang="en-US" altLang="zh-CN" sz="2000" b="1" dirty="0">
                <a:ea typeface="华文仿宋" pitchFamily="2" charset="-122"/>
              </a:rPr>
              <a:t>》</a:t>
            </a:r>
            <a:r>
              <a:rPr lang="zh-CN" altLang="en-US" sz="2000" b="1" dirty="0">
                <a:ea typeface="华文仿宋" pitchFamily="2" charset="-122"/>
              </a:rPr>
              <a:t>），省里核实更名前后身份一致后，报部里</a:t>
            </a:r>
            <a:r>
              <a:rPr lang="zh-CN" altLang="en-US" sz="2000" b="1" dirty="0" smtClean="0">
                <a:ea typeface="华文仿宋" pitchFamily="2" charset="-122"/>
              </a:rPr>
              <a:t>。</a:t>
            </a:r>
            <a:endParaRPr lang="zh-CN" altLang="en-US" sz="2000" b="1" dirty="0">
              <a:ea typeface="华文仿宋" pitchFamily="2" charset="-122"/>
            </a:endParaRPr>
          </a:p>
        </p:txBody>
      </p:sp>
    </p:spTree>
    <p:extLst>
      <p:ext uri="{BB962C8B-B14F-4D97-AF65-F5344CB8AC3E}">
        <p14:creationId xmlns:p14="http://schemas.microsoft.com/office/powerpoint/2010/main" val="226805014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BC4E8D6-6A52-4C46-AF8E-242073BC9259}" type="slidenum">
              <a:rPr lang="en-US" altLang="zh-CN"/>
              <a:pPr/>
              <a:t>57</a:t>
            </a:fld>
            <a:endParaRPr lang="en-US" altLang="zh-CN"/>
          </a:p>
        </p:txBody>
      </p:sp>
      <p:sp>
        <p:nvSpPr>
          <p:cNvPr id="772098" name="Rectangle 2"/>
          <p:cNvSpPr>
            <a:spLocks noGrp="1" noRot="1" noChangeArrowheads="1"/>
          </p:cNvSpPr>
          <p:nvPr>
            <p:ph type="title"/>
          </p:nvPr>
        </p:nvSpPr>
        <p:spPr>
          <a:xfrm>
            <a:off x="250825"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前置学历未注册</a:t>
            </a:r>
            <a:endParaRPr lang="zh-CN" altLang="en-US" sz="2400" b="1" dirty="0">
              <a:solidFill>
                <a:schemeClr val="bg1"/>
              </a:solidFill>
              <a:latin typeface="微软雅黑" pitchFamily="34" charset="-122"/>
              <a:ea typeface="微软雅黑" pitchFamily="34" charset="-122"/>
            </a:endParaRPr>
          </a:p>
        </p:txBody>
      </p:sp>
      <p:sp>
        <p:nvSpPr>
          <p:cNvPr id="772099" name="Rectangle 3"/>
          <p:cNvSpPr>
            <a:spLocks noChangeArrowheads="1"/>
          </p:cNvSpPr>
          <p:nvPr/>
        </p:nvSpPr>
        <p:spPr bwMode="auto">
          <a:xfrm>
            <a:off x="214313" y="1268760"/>
            <a:ext cx="8750300" cy="3600400"/>
          </a:xfrm>
          <a:prstGeom prst="rect">
            <a:avLst/>
          </a:prstGeom>
          <a:noFill/>
          <a:ln w="9525">
            <a:noFill/>
            <a:miter lim="800000"/>
            <a:headEnd/>
            <a:tailEnd/>
          </a:ln>
          <a:effectLst/>
        </p:spPr>
        <p:txBody>
          <a:bodyPr/>
          <a:lstStyle/>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smtClean="0">
                <a:solidFill>
                  <a:srgbClr val="0000FF"/>
                </a:solidFill>
                <a:latin typeface="微软雅黑" pitchFamily="34" charset="-122"/>
                <a:ea typeface="微软雅黑" pitchFamily="34" charset="-122"/>
              </a:rPr>
              <a:t>专科</a:t>
            </a:r>
            <a:r>
              <a:rPr lang="zh-CN" altLang="en-US" sz="2000" b="1" dirty="0">
                <a:solidFill>
                  <a:srgbClr val="0000FF"/>
                </a:solidFill>
                <a:latin typeface="微软雅黑" pitchFamily="34" charset="-122"/>
                <a:ea typeface="微软雅黑" pitchFamily="34" charset="-122"/>
              </a:rPr>
              <a:t>学历漏报</a:t>
            </a:r>
            <a:r>
              <a:rPr lang="zh-CN" altLang="en-US" sz="2000" b="1" dirty="0">
                <a:ea typeface="华文仿宋" pitchFamily="2" charset="-122"/>
              </a:rPr>
              <a:t>：向毕业院校申请补报，</a:t>
            </a:r>
            <a:r>
              <a:rPr lang="zh-CN" altLang="en-US" sz="2000" b="1" dirty="0" smtClean="0">
                <a:ea typeface="华文仿宋" pitchFamily="2" charset="-122"/>
              </a:rPr>
              <a:t>或申请</a:t>
            </a:r>
            <a:r>
              <a:rPr lang="zh-CN" altLang="en-US" sz="2000" b="1" dirty="0">
                <a:ea typeface="华文仿宋" pitchFamily="2" charset="-122"/>
              </a:rPr>
              <a:t>学历认证。</a:t>
            </a: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专科是军校</a:t>
            </a:r>
            <a:r>
              <a:rPr lang="zh-CN" altLang="en-US" sz="2000" b="1" dirty="0" smtClean="0">
                <a:solidFill>
                  <a:srgbClr val="0000FF"/>
                </a:solidFill>
                <a:latin typeface="微软雅黑" pitchFamily="34" charset="-122"/>
                <a:ea typeface="微软雅黑" pitchFamily="34" charset="-122"/>
              </a:rPr>
              <a:t>学历</a:t>
            </a:r>
            <a:r>
              <a:rPr lang="zh-CN" altLang="en-US" sz="2000" b="1" dirty="0">
                <a:ea typeface="华文仿宋" pitchFamily="2" charset="-122"/>
              </a:rPr>
              <a:t>：持证书原件申请学历认证。</a:t>
            </a: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专科是国外或境外学历</a:t>
            </a:r>
            <a:r>
              <a:rPr lang="zh-CN" altLang="en-US" sz="2000" b="1" dirty="0">
                <a:ea typeface="华文仿宋" pitchFamily="2" charset="-122"/>
              </a:rPr>
              <a:t>：教育部留服中心认证通过后，填报</a:t>
            </a:r>
            <a:r>
              <a:rPr lang="en-US" altLang="zh-CN" sz="2000" b="1" dirty="0">
                <a:ea typeface="华文仿宋" pitchFamily="2" charset="-122"/>
              </a:rPr>
              <a:t>《</a:t>
            </a:r>
            <a:r>
              <a:rPr lang="zh-CN" altLang="en-US" sz="2000" b="1" dirty="0">
                <a:ea typeface="华文仿宋" pitchFamily="2" charset="-122"/>
              </a:rPr>
              <a:t>复查表</a:t>
            </a:r>
            <a:r>
              <a:rPr lang="en-US" altLang="zh-CN" sz="2000" b="1" dirty="0">
                <a:ea typeface="华文仿宋" pitchFamily="2" charset="-122"/>
              </a:rPr>
              <a:t>》</a:t>
            </a:r>
            <a:r>
              <a:rPr lang="zh-CN" altLang="en-US" sz="2000" b="1" dirty="0" smtClean="0">
                <a:ea typeface="华文仿宋" pitchFamily="2" charset="-122"/>
              </a:rPr>
              <a:t>。</a:t>
            </a:r>
            <a:endParaRPr lang="zh-CN" altLang="en-US" sz="2000" b="1" dirty="0">
              <a:ea typeface="华文仿宋" pitchFamily="2" charset="-122"/>
            </a:endParaRPr>
          </a:p>
          <a:p>
            <a:pPr marL="609600" indent="-609600" algn="l">
              <a:lnSpc>
                <a:spcPct val="200000"/>
              </a:lnSpc>
              <a:spcBef>
                <a:spcPct val="20000"/>
              </a:spcBef>
              <a:buClr>
                <a:schemeClr val="tx1"/>
              </a:buClr>
              <a:buSzPct val="85000"/>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专科学历是“地方粮票”或者非国民教育</a:t>
            </a:r>
            <a:r>
              <a:rPr lang="zh-CN" altLang="en-US" sz="2000" b="1" dirty="0">
                <a:ea typeface="华文仿宋" pitchFamily="2" charset="-122"/>
              </a:rPr>
              <a:t>：明确告知学生不予认可</a:t>
            </a:r>
            <a:r>
              <a:rPr lang="zh-CN" altLang="en-US" sz="2000" b="1" dirty="0" smtClean="0">
                <a:ea typeface="华文仿宋" pitchFamily="2" charset="-122"/>
              </a:rPr>
              <a:t>，取消入学资格（无法判定的，建议学生申请学历认证）。</a:t>
            </a:r>
            <a:endParaRPr lang="zh-CN" altLang="en-US" sz="2000" b="1" dirty="0">
              <a:ea typeface="华文仿宋" pitchFamily="2" charset="-122"/>
            </a:endParaRPr>
          </a:p>
        </p:txBody>
      </p:sp>
    </p:spTree>
    <p:extLst>
      <p:ext uri="{BB962C8B-B14F-4D97-AF65-F5344CB8AC3E}">
        <p14:creationId xmlns:p14="http://schemas.microsoft.com/office/powerpoint/2010/main" val="33539988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58</a:t>
            </a:fld>
            <a:endParaRPr lang="en-US" altLang="zh-CN"/>
          </a:p>
        </p:txBody>
      </p:sp>
      <p:sp>
        <p:nvSpPr>
          <p:cNvPr id="770050"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国内学历认证</a:t>
            </a:r>
            <a:endParaRPr lang="zh-CN" altLang="en-US" sz="2400" b="1" dirty="0">
              <a:solidFill>
                <a:schemeClr val="bg1"/>
              </a:solidFill>
              <a:latin typeface="微软雅黑" pitchFamily="34" charset="-122"/>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196752"/>
            <a:ext cx="3933791" cy="5529737"/>
          </a:xfrm>
          <a:prstGeom prst="rect">
            <a:avLst/>
          </a:prstGeom>
        </p:spPr>
      </p:pic>
      <p:sp>
        <p:nvSpPr>
          <p:cNvPr id="7" name="Text Box 4"/>
          <p:cNvSpPr txBox="1">
            <a:spLocks noChangeArrowheads="1"/>
          </p:cNvSpPr>
          <p:nvPr/>
        </p:nvSpPr>
        <p:spPr bwMode="auto">
          <a:xfrm>
            <a:off x="1624790" y="1556792"/>
            <a:ext cx="7488832" cy="646331"/>
          </a:xfrm>
          <a:prstGeom prst="rect">
            <a:avLst/>
          </a:prstGeom>
          <a:noFill/>
          <a:ln w="9525" algn="ctr">
            <a:noFill/>
            <a:miter lim="800000"/>
            <a:headEnd/>
            <a:tailEnd/>
          </a:ln>
          <a:effectLst/>
        </p:spPr>
        <p:txBody>
          <a:bodyPr wrap="square">
            <a:spAutoFit/>
          </a:bodyPr>
          <a:lstStyle/>
          <a:p>
            <a:pPr>
              <a:spcBef>
                <a:spcPct val="50000"/>
              </a:spcBef>
            </a:pPr>
            <a:r>
              <a:rPr lang="en-US" altLang="zh-CN" sz="3600" b="1" dirty="0" smtClean="0">
                <a:solidFill>
                  <a:srgbClr val="0000FF"/>
                </a:solidFill>
                <a:effectLst>
                  <a:outerShdw blurRad="38100" dist="38100" dir="2700000" algn="tl">
                    <a:srgbClr val="C0C0C0"/>
                  </a:outerShdw>
                </a:effectLst>
                <a:ea typeface="华文中宋" pitchFamily="2" charset="-122"/>
              </a:rPr>
              <a:t>http://www.chsi.com.cn/xlrz/ </a:t>
            </a:r>
            <a:endParaRPr lang="zh-CN" altLang="en-US" sz="3600" b="1" dirty="0">
              <a:solidFill>
                <a:srgbClr val="0000FF"/>
              </a:solidFill>
              <a:effectLst>
                <a:outerShdw blurRad="38100" dist="38100" dir="2700000" algn="tl">
                  <a:srgbClr val="C0C0C0"/>
                </a:outerShdw>
              </a:effectLst>
              <a:ea typeface="华文中宋" pitchFamily="2" charset="-122"/>
            </a:endParaRPr>
          </a:p>
        </p:txBody>
      </p:sp>
      <p:pic>
        <p:nvPicPr>
          <p:cNvPr id="8" name="Picture 2" descr="D:\MyDoc\My Pictures\学历认证.png"/>
          <p:cNvPicPr>
            <a:picLocks noChangeAspect="1" noChangeArrowheads="1"/>
          </p:cNvPicPr>
          <p:nvPr/>
        </p:nvPicPr>
        <p:blipFill>
          <a:blip r:embed="rId4"/>
          <a:srcRect/>
          <a:stretch>
            <a:fillRect/>
          </a:stretch>
        </p:blipFill>
        <p:spPr bwMode="auto">
          <a:xfrm>
            <a:off x="3938361" y="2492896"/>
            <a:ext cx="5170143" cy="3168352"/>
          </a:xfrm>
          <a:prstGeom prst="rect">
            <a:avLst/>
          </a:prstGeom>
          <a:noFill/>
        </p:spPr>
      </p:pic>
      <p:sp>
        <p:nvSpPr>
          <p:cNvPr id="9" name="矩形 8"/>
          <p:cNvSpPr/>
          <p:nvPr/>
        </p:nvSpPr>
        <p:spPr bwMode="auto">
          <a:xfrm>
            <a:off x="5663568" y="4437112"/>
            <a:ext cx="3372928" cy="86409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95754488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59</a:t>
            </a:fld>
            <a:endParaRPr lang="en-US" altLang="zh-CN"/>
          </a:p>
        </p:txBody>
      </p:sp>
      <p:sp>
        <p:nvSpPr>
          <p:cNvPr id="770050"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学籍清查</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国外学历认证</a:t>
            </a:r>
            <a:endParaRPr lang="zh-CN" altLang="en-US" sz="2400" b="1" dirty="0">
              <a:solidFill>
                <a:schemeClr val="bg1"/>
              </a:solidFill>
              <a:latin typeface="微软雅黑" pitchFamily="34" charset="-122"/>
              <a:ea typeface="微软雅黑" pitchFamily="34" charset="-122"/>
            </a:endParaRPr>
          </a:p>
        </p:txBody>
      </p:sp>
      <p:pic>
        <p:nvPicPr>
          <p:cNvPr id="605186" name="Picture 2" descr="D:\MyDoc\My Pictures\留服中心.png"/>
          <p:cNvPicPr>
            <a:picLocks noChangeAspect="1" noChangeArrowheads="1"/>
          </p:cNvPicPr>
          <p:nvPr/>
        </p:nvPicPr>
        <p:blipFill>
          <a:blip r:embed="rId3"/>
          <a:srcRect/>
          <a:stretch>
            <a:fillRect/>
          </a:stretch>
        </p:blipFill>
        <p:spPr bwMode="auto">
          <a:xfrm>
            <a:off x="330279" y="1124744"/>
            <a:ext cx="8418185" cy="3385976"/>
          </a:xfrm>
          <a:prstGeom prst="rect">
            <a:avLst/>
          </a:prstGeom>
          <a:noFill/>
        </p:spPr>
      </p:pic>
      <p:sp>
        <p:nvSpPr>
          <p:cNvPr id="7" name="Text Box 4"/>
          <p:cNvSpPr txBox="1">
            <a:spLocks noChangeArrowheads="1"/>
          </p:cNvSpPr>
          <p:nvPr/>
        </p:nvSpPr>
        <p:spPr bwMode="auto">
          <a:xfrm>
            <a:off x="2267744" y="2350621"/>
            <a:ext cx="6660232" cy="646331"/>
          </a:xfrm>
          <a:prstGeom prst="rect">
            <a:avLst/>
          </a:prstGeom>
          <a:noFill/>
          <a:ln w="9525" algn="ctr">
            <a:noFill/>
            <a:miter lim="800000"/>
            <a:headEnd/>
            <a:tailEnd/>
          </a:ln>
          <a:effectLst/>
        </p:spPr>
        <p:txBody>
          <a:bodyPr wrap="square">
            <a:spAutoFit/>
          </a:bodyPr>
          <a:lstStyle/>
          <a:p>
            <a:pPr>
              <a:spcBef>
                <a:spcPct val="50000"/>
              </a:spcBef>
            </a:pPr>
            <a:r>
              <a:rPr lang="en-US" altLang="zh-CN" sz="3600" b="1" dirty="0" smtClean="0">
                <a:solidFill>
                  <a:srgbClr val="0000FF"/>
                </a:solidFill>
                <a:effectLst>
                  <a:outerShdw blurRad="38100" dist="38100" dir="2700000" algn="tl">
                    <a:srgbClr val="C0C0C0"/>
                  </a:outerShdw>
                </a:effectLst>
                <a:ea typeface="华文中宋" pitchFamily="2" charset="-122"/>
              </a:rPr>
              <a:t>http://renzheng.cscse.edu.cn</a:t>
            </a:r>
            <a:endParaRPr lang="zh-CN" altLang="en-US" sz="3600" b="1" dirty="0">
              <a:solidFill>
                <a:srgbClr val="0000FF"/>
              </a:solidFill>
              <a:effectLst>
                <a:outerShdw blurRad="38100" dist="38100" dir="2700000" algn="tl">
                  <a:srgbClr val="C0C0C0"/>
                </a:outerShdw>
              </a:effectLst>
              <a:ea typeface="华文中宋" pitchFamily="2" charset="-122"/>
            </a:endParaRPr>
          </a:p>
        </p:txBody>
      </p:sp>
      <p:sp>
        <p:nvSpPr>
          <p:cNvPr id="6" name="Rectangle 3"/>
          <p:cNvSpPr>
            <a:spLocks noGrp="1" noChangeArrowheads="1"/>
          </p:cNvSpPr>
          <p:nvPr>
            <p:ph type="body" idx="1"/>
          </p:nvPr>
        </p:nvSpPr>
        <p:spPr>
          <a:xfrm>
            <a:off x="703084" y="4653136"/>
            <a:ext cx="7737832" cy="1944216"/>
          </a:xfrm>
          <a:noFill/>
          <a:ln/>
        </p:spPr>
        <p:txBody>
          <a:bodyPr/>
          <a:lstStyle/>
          <a:p>
            <a:pPr marL="0" indent="0">
              <a:lnSpc>
                <a:spcPct val="200000"/>
              </a:lnSpc>
              <a:buNone/>
            </a:pPr>
            <a:r>
              <a:rPr lang="zh-CN" altLang="en-US" sz="2000" b="1" dirty="0" smtClean="0">
                <a:solidFill>
                  <a:srgbClr val="0000FF"/>
                </a:solidFill>
                <a:latin typeface="黑体" pitchFamily="2" charset="-122"/>
                <a:ea typeface="黑体" pitchFamily="2" charset="-122"/>
              </a:rPr>
              <a:t>认证范围</a:t>
            </a:r>
            <a:r>
              <a:rPr lang="zh-CN" altLang="en-US" sz="2000" b="1" dirty="0" smtClean="0">
                <a:latin typeface="华文仿宋" pitchFamily="2" charset="-122"/>
                <a:ea typeface="华文仿宋" pitchFamily="2" charset="-122"/>
              </a:rPr>
              <a:t>：港澳台地区以及建立学历互认机制的国家。</a:t>
            </a:r>
            <a:endParaRPr lang="en-US" altLang="zh-CN" sz="2000" b="1" dirty="0" smtClean="0">
              <a:latin typeface="华文仿宋" pitchFamily="2" charset="-122"/>
              <a:ea typeface="华文仿宋" pitchFamily="2" charset="-122"/>
            </a:endParaRPr>
          </a:p>
          <a:p>
            <a:pPr marL="0" indent="0">
              <a:lnSpc>
                <a:spcPct val="200000"/>
              </a:lnSpc>
              <a:buNone/>
            </a:pPr>
            <a:r>
              <a:rPr lang="zh-CN" altLang="en-US" sz="2000" b="1" dirty="0" smtClean="0">
                <a:solidFill>
                  <a:srgbClr val="0000FF"/>
                </a:solidFill>
                <a:latin typeface="黑体" pitchFamily="2" charset="-122"/>
                <a:ea typeface="黑体" pitchFamily="2" charset="-122"/>
              </a:rPr>
              <a:t>报告内容</a:t>
            </a:r>
            <a:r>
              <a:rPr lang="zh-CN" altLang="en-US" sz="2000" b="1" dirty="0" smtClean="0">
                <a:latin typeface="华文仿宋" pitchFamily="2" charset="-122"/>
                <a:ea typeface="华文仿宋" pitchFamily="2" charset="-122"/>
              </a:rPr>
              <a:t>：不能仅说明与证书原件相符，还需明确该学历或学位相当于国内什么层次的学历。</a:t>
            </a:r>
            <a:endParaRPr lang="zh-CN" altLang="en-US" sz="2000" b="1" dirty="0">
              <a:latin typeface="华文仿宋" pitchFamily="2" charset="-122"/>
              <a:ea typeface="华文仿宋" pitchFamily="2" charset="-122"/>
            </a:endParaRPr>
          </a:p>
        </p:txBody>
      </p:sp>
    </p:spTree>
    <p:extLst>
      <p:ext uri="{BB962C8B-B14F-4D97-AF65-F5344CB8AC3E}">
        <p14:creationId xmlns:p14="http://schemas.microsoft.com/office/powerpoint/2010/main" val="4838915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DA1446D2-279B-40C2-824B-0773B125735E}" type="slidenum">
              <a:rPr lang="en-US" altLang="zh-CN"/>
              <a:pPr/>
              <a:t>6</a:t>
            </a:fld>
            <a:endParaRPr lang="en-US" altLang="zh-CN"/>
          </a:p>
        </p:txBody>
      </p:sp>
      <p:sp>
        <p:nvSpPr>
          <p:cNvPr id="723970" name="Rectangle 2"/>
          <p:cNvSpPr>
            <a:spLocks noGrp="1" noRot="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平台账号</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常见问题</a:t>
            </a:r>
            <a:endParaRPr lang="zh-CN" altLang="en-US" sz="2400" b="1" dirty="0">
              <a:solidFill>
                <a:schemeClr val="bg1"/>
              </a:solidFill>
              <a:latin typeface="微软雅黑" pitchFamily="34" charset="-122"/>
              <a:ea typeface="微软雅黑" pitchFamily="34" charset="-122"/>
            </a:endParaRPr>
          </a:p>
        </p:txBody>
      </p:sp>
      <p:sp>
        <p:nvSpPr>
          <p:cNvPr id="6" name="Rectangle 3"/>
          <p:cNvSpPr txBox="1">
            <a:spLocks noChangeArrowheads="1"/>
          </p:cNvSpPr>
          <p:nvPr/>
        </p:nvSpPr>
        <p:spPr bwMode="auto">
          <a:xfrm>
            <a:off x="250825" y="1276350"/>
            <a:ext cx="8607456" cy="5367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200000"/>
              </a:lnSpc>
              <a:spcBef>
                <a:spcPct val="20000"/>
              </a:spcBef>
              <a:spcAft>
                <a:spcPct val="0"/>
              </a:spcAft>
              <a:buClr>
                <a:schemeClr val="tx1"/>
              </a:buClr>
              <a:buSzPct val="85000"/>
              <a:buFont typeface="Wingdings" pitchFamily="2" charset="2"/>
              <a:buChar char="Ø"/>
              <a:tabLst/>
              <a:defRPr/>
            </a:pPr>
            <a:r>
              <a:rPr kumimoji="0" lang="zh-CN" altLang="en-US" sz="2400" b="1" i="0" u="none" strike="noStrike" kern="0" cap="none" spc="0" normalizeH="0" baseline="0" noProof="0" dirty="0" smtClean="0">
                <a:ln>
                  <a:noFill/>
                </a:ln>
                <a:solidFill>
                  <a:srgbClr val="0000FF"/>
                </a:solidFill>
                <a:effectLst/>
                <a:uLnTx/>
                <a:uFillTx/>
                <a:latin typeface="微软雅黑" pitchFamily="34" charset="-122"/>
                <a:ea typeface="微软雅黑" pitchFamily="34" charset="-122"/>
              </a:rPr>
              <a:t>新用户如何申请账号</a:t>
            </a:r>
            <a:r>
              <a:rPr kumimoji="0" lang="zh-CN" altLang="en-US" sz="2400" b="1" i="0" u="none" strike="noStrike" kern="0" cap="none" spc="0" normalizeH="0" baseline="0" noProof="0" dirty="0" smtClean="0">
                <a:ln>
                  <a:noFill/>
                </a:ln>
                <a:solidFill>
                  <a:schemeClr val="tx1"/>
                </a:solidFill>
                <a:effectLst/>
                <a:uLnTx/>
                <a:uFillTx/>
                <a:latin typeface="华文仿宋" pitchFamily="2" charset="-122"/>
                <a:ea typeface="华文仿宋" pitchFamily="2" charset="-122"/>
                <a:cs typeface="+mn-cs"/>
              </a:rPr>
              <a:t>：申请数字证书。</a:t>
            </a:r>
            <a:endParaRPr kumimoji="0" lang="en-US" altLang="zh-CN" sz="2400" b="1" i="0" u="none" strike="noStrike" kern="0" cap="none" spc="0" normalizeH="0" baseline="0" noProof="0" dirty="0" smtClean="0">
              <a:ln>
                <a:noFill/>
              </a:ln>
              <a:solidFill>
                <a:schemeClr val="tx1"/>
              </a:solidFill>
              <a:effectLst/>
              <a:uLnTx/>
              <a:uFillTx/>
              <a:latin typeface="华文仿宋" pitchFamily="2" charset="-122"/>
              <a:ea typeface="华文仿宋" pitchFamily="2" charset="-122"/>
              <a:cs typeface="+mn-cs"/>
            </a:endParaRPr>
          </a:p>
          <a:p>
            <a:pPr marL="609600" lvl="0" indent="-609600" algn="l">
              <a:lnSpc>
                <a:spcPct val="200000"/>
              </a:lnSpc>
              <a:spcBef>
                <a:spcPct val="20000"/>
              </a:spcBef>
              <a:buClr>
                <a:schemeClr val="tx1"/>
              </a:buClr>
              <a:buSzPct val="85000"/>
              <a:buFont typeface="Wingdings" pitchFamily="2" charset="2"/>
              <a:buChar char="Ø"/>
            </a:pPr>
            <a:r>
              <a:rPr lang="zh-CN" altLang="en-US" sz="2400" b="1" kern="0" dirty="0">
                <a:solidFill>
                  <a:srgbClr val="0000FF"/>
                </a:solidFill>
                <a:latin typeface="微软雅黑" pitchFamily="34" charset="-122"/>
                <a:ea typeface="微软雅黑" pitchFamily="34" charset="-122"/>
              </a:rPr>
              <a:t>新用户如何登录</a:t>
            </a:r>
            <a:r>
              <a:rPr lang="zh-CN" altLang="en-US" sz="2400" b="1" kern="0" dirty="0" smtClean="0">
                <a:latin typeface="华文仿宋" pitchFamily="2" charset="-122"/>
                <a:ea typeface="华文仿宋" pitchFamily="2" charset="-122"/>
              </a:rPr>
              <a:t>：找回密码</a:t>
            </a:r>
            <a:r>
              <a:rPr lang="en-US" altLang="zh-CN" sz="2400" b="1" kern="0" dirty="0" smtClean="0">
                <a:latin typeface="华文仿宋" pitchFamily="2" charset="-122"/>
                <a:ea typeface="华文仿宋" pitchFamily="2" charset="-122"/>
                <a:sym typeface="Wingdings" pitchFamily="2" charset="2"/>
              </a:rPr>
              <a:t></a:t>
            </a:r>
            <a:r>
              <a:rPr lang="zh-CN" altLang="en-US" sz="2400" b="1" kern="0" dirty="0" smtClean="0">
                <a:latin typeface="华文仿宋" pitchFamily="2" charset="-122"/>
                <a:ea typeface="华文仿宋" pitchFamily="2" charset="-122"/>
              </a:rPr>
              <a:t>接收短信验证码，按照平台提示自行设置密码</a:t>
            </a:r>
            <a:r>
              <a:rPr lang="en-US" altLang="zh-CN" sz="2400" b="1" kern="0" dirty="0" smtClean="0">
                <a:latin typeface="华文仿宋" pitchFamily="2" charset="-122"/>
                <a:ea typeface="华文仿宋" pitchFamily="2" charset="-122"/>
                <a:sym typeface="Wingdings" pitchFamily="2" charset="2"/>
              </a:rPr>
              <a:t></a:t>
            </a:r>
            <a:r>
              <a:rPr lang="zh-CN" altLang="en-US" sz="2400" b="1" kern="0" dirty="0" smtClean="0">
                <a:latin typeface="华文仿宋" pitchFamily="2" charset="-122"/>
                <a:ea typeface="华文仿宋" pitchFamily="2" charset="-122"/>
              </a:rPr>
              <a:t>登录</a:t>
            </a:r>
            <a:r>
              <a:rPr lang="en-US" altLang="zh-CN" sz="2400" b="1" kern="0" dirty="0" smtClean="0">
                <a:latin typeface="华文仿宋" pitchFamily="2" charset="-122"/>
                <a:ea typeface="华文仿宋" pitchFamily="2" charset="-122"/>
                <a:sym typeface="Wingdings" pitchFamily="2" charset="2"/>
              </a:rPr>
              <a:t></a:t>
            </a:r>
            <a:r>
              <a:rPr lang="zh-CN" altLang="en-US" sz="2400" b="1" kern="0" dirty="0" smtClean="0">
                <a:latin typeface="华文仿宋" pitchFamily="2" charset="-122"/>
                <a:ea typeface="华文仿宋" pitchFamily="2" charset="-122"/>
              </a:rPr>
              <a:t>实名注册</a:t>
            </a:r>
            <a:r>
              <a:rPr lang="en-US" altLang="zh-CN" sz="2400" b="1" kern="0" dirty="0" smtClean="0">
                <a:latin typeface="华文仿宋" pitchFamily="2" charset="-122"/>
                <a:ea typeface="华文仿宋" pitchFamily="2" charset="-122"/>
                <a:sym typeface="Wingdings" pitchFamily="2" charset="2"/>
              </a:rPr>
              <a:t></a:t>
            </a:r>
            <a:r>
              <a:rPr lang="zh-CN" altLang="en-US" sz="2400" b="1" kern="0" dirty="0" smtClean="0">
                <a:latin typeface="华文仿宋" pitchFamily="2" charset="-122"/>
                <a:ea typeface="华文仿宋" pitchFamily="2" charset="-122"/>
              </a:rPr>
              <a:t>开始使用。</a:t>
            </a:r>
            <a:endParaRPr kumimoji="0" lang="en-US" altLang="zh-CN" sz="2400" b="1" i="0" u="none" strike="noStrike" kern="0" cap="none" spc="0" normalizeH="0" baseline="0" noProof="0" dirty="0" smtClean="0">
              <a:ln>
                <a:noFill/>
              </a:ln>
              <a:solidFill>
                <a:schemeClr val="tx1"/>
              </a:solidFill>
              <a:effectLst/>
              <a:uLnTx/>
              <a:uFillTx/>
              <a:latin typeface="华文仿宋" pitchFamily="2" charset="-122"/>
              <a:ea typeface="华文仿宋" pitchFamily="2" charset="-122"/>
              <a:cs typeface="+mn-cs"/>
            </a:endParaRPr>
          </a:p>
          <a:p>
            <a:pPr marL="609600" lvl="0" indent="-609600" algn="l">
              <a:lnSpc>
                <a:spcPct val="200000"/>
              </a:lnSpc>
              <a:spcBef>
                <a:spcPct val="20000"/>
              </a:spcBef>
              <a:buClr>
                <a:schemeClr val="tx1"/>
              </a:buClr>
              <a:buSzPct val="85000"/>
              <a:buFont typeface="Wingdings" pitchFamily="2" charset="2"/>
              <a:buChar char="Ø"/>
            </a:pPr>
            <a:r>
              <a:rPr lang="zh-CN" altLang="en-US" sz="2400" b="1" kern="0" dirty="0">
                <a:solidFill>
                  <a:srgbClr val="0000FF"/>
                </a:solidFill>
                <a:latin typeface="微软雅黑" pitchFamily="34" charset="-122"/>
                <a:ea typeface="微软雅黑" pitchFamily="34" charset="-122"/>
              </a:rPr>
              <a:t>岗位换人怎么办</a:t>
            </a:r>
            <a:r>
              <a:rPr lang="zh-CN" altLang="en-US" sz="2400" b="1" kern="0" dirty="0" smtClean="0">
                <a:latin typeface="华文仿宋" pitchFamily="2" charset="-122"/>
                <a:ea typeface="华文仿宋" pitchFamily="2" charset="-122"/>
              </a:rPr>
              <a:t>：</a:t>
            </a:r>
            <a:endParaRPr lang="en-US" altLang="zh-CN" sz="2400" b="1" kern="0" dirty="0" smtClean="0">
              <a:latin typeface="华文仿宋" pitchFamily="2" charset="-122"/>
              <a:ea typeface="华文仿宋" pitchFamily="2" charset="-122"/>
            </a:endParaRPr>
          </a:p>
          <a:p>
            <a:pPr marL="1066800" lvl="1" indent="-609600" algn="l">
              <a:lnSpc>
                <a:spcPct val="150000"/>
              </a:lnSpc>
              <a:spcBef>
                <a:spcPct val="20000"/>
              </a:spcBef>
              <a:buClr>
                <a:schemeClr val="tx1"/>
              </a:buClr>
              <a:buSzPct val="85000"/>
              <a:buFont typeface="+mj-lt"/>
              <a:buAutoNum type="alphaLcParenR"/>
            </a:pPr>
            <a:r>
              <a:rPr lang="zh-CN" altLang="en-US" sz="2000" b="1" kern="0" dirty="0" smtClean="0">
                <a:latin typeface="华文仿宋" pitchFamily="2" charset="-122"/>
                <a:ea typeface="华文仿宋" pitchFamily="2" charset="-122"/>
              </a:rPr>
              <a:t>持原有数字证书登录后，修改实名注册信息及手机号。</a:t>
            </a:r>
          </a:p>
          <a:p>
            <a:pPr marL="1066800" lvl="1" indent="-609600" algn="l">
              <a:lnSpc>
                <a:spcPct val="150000"/>
              </a:lnSpc>
              <a:spcBef>
                <a:spcPct val="20000"/>
              </a:spcBef>
              <a:buClr>
                <a:schemeClr val="tx1"/>
              </a:buClr>
              <a:buSzPct val="85000"/>
              <a:buFont typeface="+mj-lt"/>
              <a:buAutoNum type="alphaLcParenR"/>
            </a:pPr>
            <a:r>
              <a:rPr lang="zh-CN" altLang="en-US" sz="2000" b="1" kern="0" dirty="0" smtClean="0">
                <a:latin typeface="华文仿宋" pitchFamily="2" charset="-122"/>
                <a:ea typeface="华文仿宋" pitchFamily="2" charset="-122"/>
              </a:rPr>
              <a:t>给自己单独申请一个数字证书（推荐方案） 。</a:t>
            </a:r>
            <a:endParaRPr kumimoji="0" lang="zh-CN" altLang="en-US" sz="2000" b="1" i="0" u="none" strike="noStrike" kern="0" cap="none" spc="0" normalizeH="0" baseline="0" noProof="0" dirty="0">
              <a:ln>
                <a:noFill/>
              </a:ln>
              <a:solidFill>
                <a:srgbClr val="FF0000"/>
              </a:solidFill>
              <a:effectLst/>
              <a:uLnTx/>
              <a:uFillTx/>
              <a:latin typeface="华文仿宋" pitchFamily="2" charset="-122"/>
              <a:ea typeface="华文仿宋" pitchFamily="2" charset="-122"/>
              <a:cs typeface="+mn-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68669267-297F-4AC7-8B46-237D1D4FCAD9}" type="slidenum">
              <a:rPr lang="en-US" altLang="zh-CN"/>
              <a:pPr/>
              <a:t>60</a:t>
            </a:fld>
            <a:endParaRPr lang="en-US" altLang="zh-CN"/>
          </a:p>
        </p:txBody>
      </p:sp>
      <p:sp>
        <p:nvSpPr>
          <p:cNvPr id="78745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申请表</a:t>
            </a:r>
            <a:endParaRPr lang="zh-CN" altLang="en-US" sz="2400" b="1" dirty="0">
              <a:solidFill>
                <a:schemeClr val="bg1"/>
              </a:solidFill>
              <a:latin typeface="微软雅黑" pitchFamily="34" charset="-122"/>
              <a:ea typeface="微软雅黑" pitchFamily="34" charset="-122"/>
            </a:endParaRPr>
          </a:p>
        </p:txBody>
      </p:sp>
      <p:sp>
        <p:nvSpPr>
          <p:cNvPr id="787459" name="Rectangle 3"/>
          <p:cNvSpPr>
            <a:spLocks noGrp="1" noChangeArrowheads="1"/>
          </p:cNvSpPr>
          <p:nvPr>
            <p:ph type="body" sz="half" idx="1"/>
          </p:nvPr>
        </p:nvSpPr>
        <p:spPr>
          <a:xfrm>
            <a:off x="395288" y="1701800"/>
            <a:ext cx="7129462" cy="3455988"/>
          </a:xfrm>
          <a:noFill/>
          <a:ln/>
        </p:spPr>
        <p:txBody>
          <a:bodyPr/>
          <a:lstStyle/>
          <a:p>
            <a:pPr marL="609600" indent="-609600"/>
            <a:r>
              <a:rPr lang="zh-CN" altLang="en-US" sz="2800" b="1" dirty="0">
                <a:solidFill>
                  <a:srgbClr val="0000FF"/>
                </a:solidFill>
                <a:ea typeface="黑体" pitchFamily="2" charset="-122"/>
              </a:rPr>
              <a:t>按人管理</a:t>
            </a:r>
            <a:r>
              <a:rPr lang="zh-CN" altLang="en-US" sz="2800" b="1" dirty="0">
                <a:ea typeface="华文仿宋" pitchFamily="2" charset="-122"/>
              </a:rPr>
              <a:t>、线上与线下相结合</a:t>
            </a:r>
          </a:p>
          <a:p>
            <a:pPr marL="609600" indent="-609600">
              <a:lnSpc>
                <a:spcPct val="200000"/>
              </a:lnSpc>
            </a:pPr>
            <a:r>
              <a:rPr lang="zh-CN" altLang="en-US" sz="2800" b="1" dirty="0">
                <a:ea typeface="华文仿宋" pitchFamily="2" charset="-122"/>
              </a:rPr>
              <a:t>规范、透明、高效</a:t>
            </a:r>
          </a:p>
          <a:p>
            <a:pPr marL="609600" indent="-609600">
              <a:lnSpc>
                <a:spcPct val="200000"/>
              </a:lnSpc>
            </a:pPr>
            <a:r>
              <a:rPr lang="zh-CN" altLang="en-US" sz="2800" b="1" dirty="0">
                <a:ea typeface="华文仿宋" pitchFamily="2" charset="-122"/>
              </a:rPr>
              <a:t>实现信息修改的过程跟踪和结果追溯</a:t>
            </a:r>
          </a:p>
          <a:p>
            <a:pPr marL="609600" indent="-609600">
              <a:lnSpc>
                <a:spcPct val="200000"/>
              </a:lnSpc>
            </a:pPr>
            <a:r>
              <a:rPr lang="zh-CN" altLang="en-US" sz="2800" b="1" dirty="0">
                <a:ea typeface="华文仿宋" pitchFamily="2" charset="-122"/>
              </a:rPr>
              <a:t>建立起分级、分岗的内部</a:t>
            </a:r>
            <a:r>
              <a:rPr lang="zh-CN" altLang="en-US" sz="2800" b="1" dirty="0">
                <a:solidFill>
                  <a:srgbClr val="0000FF"/>
                </a:solidFill>
                <a:ea typeface="黑体" pitchFamily="2" charset="-122"/>
              </a:rPr>
              <a:t>监督机制</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0F16A9BD-8166-4C7D-ABA2-F64CE94B4E99}" type="slidenum">
              <a:rPr lang="en-US" altLang="zh-CN"/>
              <a:pPr/>
              <a:t>61</a:t>
            </a:fld>
            <a:endParaRPr lang="en-US" altLang="zh-CN"/>
          </a:p>
        </p:txBody>
      </p:sp>
      <p:sp>
        <p:nvSpPr>
          <p:cNvPr id="791554"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数据修改流程</a:t>
            </a:r>
          </a:p>
        </p:txBody>
      </p:sp>
      <p:sp>
        <p:nvSpPr>
          <p:cNvPr id="791555" name="Rectangle 3"/>
          <p:cNvSpPr>
            <a:spLocks noGrp="1" noChangeArrowheads="1"/>
          </p:cNvSpPr>
          <p:nvPr>
            <p:ph type="body" sz="half" idx="1"/>
          </p:nvPr>
        </p:nvSpPr>
        <p:spPr>
          <a:xfrm>
            <a:off x="179388" y="1341438"/>
            <a:ext cx="8785225" cy="5327650"/>
          </a:xfrm>
          <a:noFill/>
          <a:ln/>
        </p:spPr>
        <p:txBody>
          <a:bodyPr/>
          <a:lstStyle/>
          <a:p>
            <a:pPr marL="609600" indent="-609600">
              <a:lnSpc>
                <a:spcPct val="200000"/>
              </a:lnSpc>
              <a:buFont typeface="Wingdings 2" pitchFamily="18" charset="2"/>
              <a:buAutoNum type="arabicPeriod"/>
            </a:pPr>
            <a:r>
              <a:rPr lang="zh-CN" altLang="en-US" sz="2000" b="1" dirty="0">
                <a:latin typeface="华文仿宋" pitchFamily="2" charset="-122"/>
                <a:ea typeface="华文仿宋" pitchFamily="2" charset="-122"/>
              </a:rPr>
              <a:t>学校在线或批量提交修改</a:t>
            </a:r>
            <a:r>
              <a:rPr lang="zh-CN" altLang="en-US" sz="2000" b="1" dirty="0" smtClean="0">
                <a:latin typeface="华文仿宋" pitchFamily="2" charset="-122"/>
                <a:ea typeface="华文仿宋" pitchFamily="2" charset="-122"/>
              </a:rPr>
              <a:t>意见；</a:t>
            </a:r>
            <a:endParaRPr lang="zh-CN" altLang="en-US" sz="2000" b="1" dirty="0">
              <a:latin typeface="华文仿宋" pitchFamily="2" charset="-122"/>
              <a:ea typeface="华文仿宋" pitchFamily="2" charset="-122"/>
            </a:endParaRPr>
          </a:p>
          <a:p>
            <a:pPr marL="609600" indent="-609600">
              <a:lnSpc>
                <a:spcPct val="200000"/>
              </a:lnSpc>
              <a:buFont typeface="Wingdings 2" pitchFamily="18" charset="2"/>
              <a:buAutoNum type="arabicPeriod"/>
            </a:pPr>
            <a:r>
              <a:rPr lang="zh-CN" altLang="en-US" sz="2000" b="1" dirty="0">
                <a:latin typeface="华文仿宋" pitchFamily="2" charset="-122"/>
                <a:ea typeface="华文仿宋" pitchFamily="2" charset="-122"/>
              </a:rPr>
              <a:t>与平台数据逐项比对，根据省级审核设置，判定该项是否需要</a:t>
            </a:r>
            <a:r>
              <a:rPr lang="zh-CN" altLang="en-US" sz="2000" b="1" dirty="0" smtClean="0">
                <a:latin typeface="华文仿宋" pitchFamily="2" charset="-122"/>
                <a:ea typeface="华文仿宋" pitchFamily="2" charset="-122"/>
              </a:rPr>
              <a:t>审核；</a:t>
            </a:r>
            <a:endParaRPr lang="zh-CN" altLang="en-US" sz="2000" b="1" dirty="0">
              <a:latin typeface="华文仿宋" pitchFamily="2" charset="-122"/>
              <a:ea typeface="华文仿宋" pitchFamily="2" charset="-122"/>
            </a:endParaRPr>
          </a:p>
          <a:p>
            <a:pPr marL="609600" indent="-609600">
              <a:lnSpc>
                <a:spcPct val="200000"/>
              </a:lnSpc>
              <a:buFont typeface="Wingdings 2" pitchFamily="18" charset="2"/>
              <a:buAutoNum type="arabicPeriod"/>
            </a:pPr>
            <a:r>
              <a:rPr lang="zh-CN" altLang="en-US" sz="2000" b="1" dirty="0">
                <a:solidFill>
                  <a:srgbClr val="0000FF"/>
                </a:solidFill>
                <a:latin typeface="黑体" pitchFamily="2" charset="-122"/>
                <a:ea typeface="黑体" pitchFamily="2" charset="-122"/>
              </a:rPr>
              <a:t>以人为单位，判定该学籍修改意见是否需要审核</a:t>
            </a:r>
            <a:r>
              <a:rPr lang="zh-CN" altLang="en-US" sz="2000" b="1" dirty="0">
                <a:latin typeface="黑体" pitchFamily="2" charset="-122"/>
                <a:ea typeface="黑体" pitchFamily="2" charset="-122"/>
              </a:rPr>
              <a:t>：</a:t>
            </a:r>
            <a:r>
              <a:rPr lang="zh-CN" altLang="en-US" sz="2000" b="1" dirty="0">
                <a:latin typeface="华文仿宋" pitchFamily="2" charset="-122"/>
                <a:ea typeface="华文仿宋" pitchFamily="2" charset="-122"/>
              </a:rPr>
              <a:t>只要有一项需要审核，该学籍的各项修改均需省级审核通过才能</a:t>
            </a:r>
            <a:r>
              <a:rPr lang="zh-CN" altLang="en-US" sz="2000" b="1" dirty="0" smtClean="0">
                <a:latin typeface="华文仿宋" pitchFamily="2" charset="-122"/>
                <a:ea typeface="华文仿宋" pitchFamily="2" charset="-122"/>
              </a:rPr>
              <a:t>生效；</a:t>
            </a:r>
            <a:endParaRPr lang="zh-CN" altLang="en-US" sz="2000" b="1" dirty="0">
              <a:latin typeface="华文仿宋" pitchFamily="2" charset="-122"/>
              <a:ea typeface="华文仿宋" pitchFamily="2" charset="-122"/>
            </a:endParaRPr>
          </a:p>
          <a:p>
            <a:pPr marL="609600" indent="-609600">
              <a:lnSpc>
                <a:spcPct val="200000"/>
              </a:lnSpc>
              <a:buFont typeface="Wingdings 2" pitchFamily="18" charset="2"/>
              <a:buAutoNum type="arabicPeriod"/>
            </a:pPr>
            <a:r>
              <a:rPr lang="zh-CN" altLang="en-US" sz="2000" b="1" dirty="0">
                <a:latin typeface="华文仿宋" pitchFamily="2" charset="-122"/>
                <a:ea typeface="华文仿宋" pitchFamily="2" charset="-122"/>
              </a:rPr>
              <a:t>需审核的修改意见，应</a:t>
            </a:r>
            <a:r>
              <a:rPr lang="zh-CN" altLang="en-US" sz="2000" b="1" dirty="0">
                <a:solidFill>
                  <a:srgbClr val="0000FF"/>
                </a:solidFill>
                <a:latin typeface="黑体" pitchFamily="2" charset="-122"/>
                <a:ea typeface="黑体" pitchFamily="2" charset="-122"/>
              </a:rPr>
              <a:t>加入申请表</a:t>
            </a:r>
            <a:r>
              <a:rPr lang="zh-CN" altLang="en-US" sz="2000" b="1" dirty="0">
                <a:latin typeface="华文仿宋" pitchFamily="2" charset="-122"/>
                <a:ea typeface="华文仿宋" pitchFamily="2" charset="-122"/>
              </a:rPr>
              <a:t>后，</a:t>
            </a:r>
            <a:r>
              <a:rPr lang="zh-CN" altLang="en-US" sz="2000" b="1" dirty="0">
                <a:solidFill>
                  <a:srgbClr val="0000FF"/>
                </a:solidFill>
                <a:latin typeface="黑体" pitchFamily="2" charset="-122"/>
                <a:ea typeface="黑体" pitchFamily="2" charset="-122"/>
              </a:rPr>
              <a:t>点</a:t>
            </a:r>
            <a:r>
              <a:rPr lang="en-US" altLang="zh-CN" sz="2000" b="1" dirty="0">
                <a:solidFill>
                  <a:srgbClr val="0000FF"/>
                </a:solidFill>
                <a:latin typeface="黑体" pitchFamily="2" charset="-122"/>
                <a:ea typeface="黑体" pitchFamily="2" charset="-122"/>
              </a:rPr>
              <a:t>【</a:t>
            </a:r>
            <a:r>
              <a:rPr lang="zh-CN" altLang="en-US" sz="2000" b="1" dirty="0">
                <a:solidFill>
                  <a:srgbClr val="0000FF"/>
                </a:solidFill>
                <a:latin typeface="黑体" pitchFamily="2" charset="-122"/>
                <a:ea typeface="黑体" pitchFamily="2" charset="-122"/>
              </a:rPr>
              <a:t>上报</a:t>
            </a:r>
            <a:r>
              <a:rPr lang="en-US" altLang="zh-CN" sz="2000" b="1" dirty="0" smtClean="0">
                <a:solidFill>
                  <a:srgbClr val="0000FF"/>
                </a:solidFill>
                <a:latin typeface="黑体" pitchFamily="2" charset="-122"/>
                <a:ea typeface="黑体" pitchFamily="2" charset="-122"/>
              </a:rPr>
              <a:t>】</a:t>
            </a:r>
            <a:r>
              <a:rPr lang="zh-CN" altLang="en-US" sz="2000" b="1" dirty="0" smtClean="0">
                <a:solidFill>
                  <a:srgbClr val="0000FF"/>
                </a:solidFill>
                <a:latin typeface="黑体" pitchFamily="2" charset="-122"/>
                <a:ea typeface="黑体" pitchFamily="2" charset="-122"/>
              </a:rPr>
              <a:t>；</a:t>
            </a:r>
            <a:endParaRPr lang="en-US" altLang="zh-CN" sz="2000" b="1" dirty="0">
              <a:solidFill>
                <a:srgbClr val="0000FF"/>
              </a:solidFill>
              <a:latin typeface="黑体" pitchFamily="2" charset="-122"/>
              <a:ea typeface="黑体" pitchFamily="2" charset="-122"/>
            </a:endParaRPr>
          </a:p>
          <a:p>
            <a:pPr marL="609600" indent="-609600">
              <a:lnSpc>
                <a:spcPct val="200000"/>
              </a:lnSpc>
              <a:buFont typeface="Wingdings 2" pitchFamily="18" charset="2"/>
              <a:buAutoNum type="arabicPeriod"/>
            </a:pPr>
            <a:r>
              <a:rPr lang="zh-CN" altLang="en-US" sz="2000" b="1" dirty="0">
                <a:solidFill>
                  <a:srgbClr val="0000FF"/>
                </a:solidFill>
                <a:latin typeface="黑体" pitchFamily="2" charset="-122"/>
                <a:ea typeface="黑体" pitchFamily="2" charset="-122"/>
              </a:rPr>
              <a:t>打印申请表</a:t>
            </a:r>
            <a:r>
              <a:rPr lang="zh-CN" altLang="en-US" sz="2000" b="1" dirty="0">
                <a:latin typeface="华文仿宋" pitchFamily="2" charset="-122"/>
                <a:ea typeface="华文仿宋" pitchFamily="2" charset="-122"/>
              </a:rPr>
              <a:t>，按校内手续签字盖章后，专函附必要证明材料</a:t>
            </a:r>
            <a:r>
              <a:rPr lang="zh-CN" altLang="en-US" sz="2000" b="1" dirty="0">
                <a:solidFill>
                  <a:srgbClr val="0000FF"/>
                </a:solidFill>
                <a:latin typeface="黑体" pitchFamily="2" charset="-122"/>
                <a:ea typeface="黑体" pitchFamily="2" charset="-122"/>
              </a:rPr>
              <a:t>报省</a:t>
            </a:r>
            <a:r>
              <a:rPr lang="zh-CN" altLang="en-US" sz="2000" b="1" dirty="0" smtClean="0">
                <a:solidFill>
                  <a:srgbClr val="0000FF"/>
                </a:solidFill>
                <a:latin typeface="黑体" pitchFamily="2" charset="-122"/>
                <a:ea typeface="黑体" pitchFamily="2" charset="-122"/>
              </a:rPr>
              <a:t>里；</a:t>
            </a:r>
            <a:endParaRPr lang="zh-CN" altLang="en-US" sz="2000" b="1" dirty="0">
              <a:solidFill>
                <a:srgbClr val="0000FF"/>
              </a:solidFill>
              <a:latin typeface="黑体" pitchFamily="2" charset="-122"/>
              <a:ea typeface="黑体" pitchFamily="2" charset="-122"/>
            </a:endParaRPr>
          </a:p>
          <a:p>
            <a:pPr marL="609600" indent="-609600">
              <a:lnSpc>
                <a:spcPct val="200000"/>
              </a:lnSpc>
              <a:buFont typeface="Wingdings 2" pitchFamily="18" charset="2"/>
              <a:buAutoNum type="arabicPeriod"/>
            </a:pPr>
            <a:r>
              <a:rPr lang="zh-CN" altLang="en-US" sz="2000" b="1" dirty="0">
                <a:latin typeface="华文仿宋" pitchFamily="2" charset="-122"/>
                <a:ea typeface="华文仿宋" pitchFamily="2" charset="-122"/>
              </a:rPr>
              <a:t>省级收到并确认相关材料后，在线给出审核</a:t>
            </a:r>
            <a:r>
              <a:rPr lang="zh-CN" altLang="en-US" sz="2000" b="1" dirty="0" smtClean="0">
                <a:latin typeface="华文仿宋" pitchFamily="2" charset="-122"/>
                <a:ea typeface="华文仿宋" pitchFamily="2" charset="-122"/>
              </a:rPr>
              <a:t>结论。</a:t>
            </a:r>
            <a:endParaRPr lang="zh-CN" altLang="en-US" sz="2000" b="1"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508B3EFF-03BA-42B4-A7D3-4CF70746AD9B}" type="slidenum">
              <a:rPr lang="en-US" altLang="zh-CN"/>
              <a:pPr/>
              <a:t>62</a:t>
            </a:fld>
            <a:endParaRPr lang="en-US" altLang="zh-CN"/>
          </a:p>
        </p:txBody>
      </p:sp>
      <p:sp>
        <p:nvSpPr>
          <p:cNvPr id="556034"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注意事项</a:t>
            </a:r>
            <a:endParaRPr lang="zh-CN" altLang="en-US" sz="2400" b="1" dirty="0">
              <a:solidFill>
                <a:schemeClr val="bg1"/>
              </a:solidFill>
              <a:latin typeface="微软雅黑" pitchFamily="34" charset="-122"/>
              <a:ea typeface="微软雅黑" pitchFamily="34" charset="-122"/>
            </a:endParaRPr>
          </a:p>
        </p:txBody>
      </p:sp>
      <p:sp>
        <p:nvSpPr>
          <p:cNvPr id="556036" name="Rectangle 4"/>
          <p:cNvSpPr>
            <a:spLocks noGrp="1" noChangeArrowheads="1"/>
          </p:cNvSpPr>
          <p:nvPr>
            <p:ph type="body" sz="half" idx="1"/>
          </p:nvPr>
        </p:nvSpPr>
        <p:spPr>
          <a:xfrm>
            <a:off x="179388" y="1428736"/>
            <a:ext cx="8785225" cy="4786346"/>
          </a:xfrm>
          <a:noFill/>
          <a:ln/>
        </p:spPr>
        <p:txBody>
          <a:bodyPr/>
          <a:lstStyle/>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审核设置</a:t>
            </a:r>
            <a:r>
              <a:rPr lang="zh-CN" altLang="en-US" sz="2000" b="1" dirty="0" smtClean="0">
                <a:ea typeface="华文仿宋" pitchFamily="2" charset="-122"/>
              </a:rPr>
              <a:t>：若</a:t>
            </a:r>
            <a:r>
              <a:rPr lang="zh-CN" altLang="en-US" sz="2000" b="1" dirty="0">
                <a:ea typeface="华文仿宋" pitchFamily="2" charset="-122"/>
              </a:rPr>
              <a:t>省级调整审核设置，仅对随后的修改意见有效</a:t>
            </a:r>
            <a:r>
              <a:rPr lang="zh-CN" altLang="en-US" sz="2000" b="1" dirty="0" smtClean="0">
                <a:ea typeface="华文仿宋" pitchFamily="2" charset="-122"/>
              </a:rPr>
              <a:t>。</a:t>
            </a:r>
            <a:endParaRPr lang="en-US" altLang="zh-CN" sz="2000" b="1" dirty="0" smtClean="0">
              <a:ea typeface="华文仿宋" pitchFamily="2" charset="-122"/>
            </a:endParaRPr>
          </a:p>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材料要求</a:t>
            </a:r>
            <a:r>
              <a:rPr lang="zh-CN" altLang="en-US" sz="2000" b="1" dirty="0" smtClean="0">
                <a:ea typeface="华文仿宋" pitchFamily="2" charset="-122"/>
              </a:rPr>
              <a:t>：按省级管理部门具体要求，递交相关证明材料。</a:t>
            </a:r>
            <a:endParaRPr lang="zh-CN" altLang="en-US" sz="2000" b="1" dirty="0">
              <a:ea typeface="华文仿宋" pitchFamily="2" charset="-122"/>
            </a:endParaRPr>
          </a:p>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专业调整</a:t>
            </a:r>
            <a:r>
              <a:rPr lang="zh-CN" altLang="en-US" sz="2000" b="1" dirty="0" smtClean="0">
                <a:ea typeface="华文仿宋" pitchFamily="2" charset="-122"/>
              </a:rPr>
              <a:t>：数据修改</a:t>
            </a:r>
            <a:r>
              <a:rPr lang="en-US" altLang="zh-CN" sz="2000" b="1" dirty="0" smtClean="0">
                <a:ea typeface="华文仿宋" pitchFamily="2" charset="-122"/>
                <a:sym typeface="Wingdings" pitchFamily="2" charset="2"/>
              </a:rPr>
              <a:t></a:t>
            </a:r>
            <a:r>
              <a:rPr lang="zh-CN" altLang="en-US" sz="2000" b="1" dirty="0" smtClean="0">
                <a:ea typeface="华文仿宋" pitchFamily="2" charset="-122"/>
              </a:rPr>
              <a:t>批量上传，平台会把专业变化的部分纳入转专业日志管理中。</a:t>
            </a:r>
            <a:r>
              <a:rPr lang="zh-CN" altLang="en-US" sz="2000" b="1" dirty="0">
                <a:solidFill>
                  <a:srgbClr val="FF0000"/>
                </a:solidFill>
                <a:ea typeface="华文仿宋" pitchFamily="2" charset="-122"/>
              </a:rPr>
              <a:t>专业校验及审核规则详</a:t>
            </a:r>
            <a:r>
              <a:rPr lang="zh-CN" altLang="en-US" sz="2000" b="1" dirty="0" smtClean="0">
                <a:solidFill>
                  <a:srgbClr val="FF0000"/>
                </a:solidFill>
                <a:ea typeface="华文仿宋" pitchFamily="2" charset="-122"/>
              </a:rPr>
              <a:t>见资料库。</a:t>
            </a:r>
            <a:endParaRPr lang="en-US" altLang="zh-CN" sz="2000" b="1" dirty="0" smtClean="0">
              <a:solidFill>
                <a:srgbClr val="FF0000"/>
              </a:solidFill>
              <a:ea typeface="华文仿宋" pitchFamily="2" charset="-122"/>
            </a:endParaRPr>
          </a:p>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层次变更</a:t>
            </a:r>
            <a:r>
              <a:rPr lang="zh-CN" altLang="en-US" sz="2000" b="1" dirty="0" smtClean="0">
                <a:ea typeface="华文仿宋" pitchFamily="2" charset="-122"/>
              </a:rPr>
              <a:t>：平台已提供</a:t>
            </a:r>
            <a:r>
              <a:rPr lang="en-US" altLang="zh-CN" sz="2000" b="1" dirty="0" smtClean="0">
                <a:ea typeface="华文仿宋" pitchFamily="2" charset="-122"/>
              </a:rPr>
              <a:t>《</a:t>
            </a:r>
            <a:r>
              <a:rPr lang="zh-CN" altLang="en-US" sz="2000" b="1" dirty="0" smtClean="0">
                <a:ea typeface="华文仿宋" pitchFamily="2" charset="-122"/>
              </a:rPr>
              <a:t>在校生层次变更申请表</a:t>
            </a:r>
            <a:r>
              <a:rPr lang="en-US" altLang="zh-CN" sz="2000" b="1" dirty="0" smtClean="0">
                <a:ea typeface="华文仿宋" pitchFamily="2" charset="-122"/>
              </a:rPr>
              <a:t>》</a:t>
            </a:r>
            <a:r>
              <a:rPr lang="zh-CN" altLang="en-US" sz="2000" b="1" dirty="0" smtClean="0">
                <a:ea typeface="华文仿宋" pitchFamily="2" charset="-122"/>
              </a:rPr>
              <a:t>。</a:t>
            </a:r>
            <a:endParaRPr lang="zh-CN" altLang="en-US" sz="2000" b="1" dirty="0">
              <a:solidFill>
                <a:srgbClr val="FF0000"/>
              </a:solidFill>
              <a:ea typeface="华文仿宋" pitchFamily="2" charset="-12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508B3EFF-03BA-42B4-A7D3-4CF70746AD9B}" type="slidenum">
              <a:rPr lang="en-US" altLang="zh-CN"/>
              <a:pPr/>
              <a:t>63</a:t>
            </a:fld>
            <a:endParaRPr lang="en-US" altLang="zh-CN"/>
          </a:p>
        </p:txBody>
      </p:sp>
      <p:sp>
        <p:nvSpPr>
          <p:cNvPr id="556034"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注意事项</a:t>
            </a:r>
            <a:endParaRPr lang="zh-CN" altLang="en-US" sz="2400" b="1" dirty="0">
              <a:solidFill>
                <a:schemeClr val="bg1"/>
              </a:solidFill>
              <a:latin typeface="微软雅黑" pitchFamily="34" charset="-122"/>
              <a:ea typeface="微软雅黑" pitchFamily="34" charset="-122"/>
            </a:endParaRPr>
          </a:p>
        </p:txBody>
      </p:sp>
      <p:sp>
        <p:nvSpPr>
          <p:cNvPr id="556036" name="Rectangle 4"/>
          <p:cNvSpPr>
            <a:spLocks noGrp="1" noChangeArrowheads="1"/>
          </p:cNvSpPr>
          <p:nvPr>
            <p:ph type="body" sz="half" idx="1"/>
          </p:nvPr>
        </p:nvSpPr>
        <p:spPr>
          <a:xfrm>
            <a:off x="179388" y="1341438"/>
            <a:ext cx="8785225" cy="4587892"/>
          </a:xfrm>
          <a:noFill/>
          <a:ln/>
        </p:spPr>
        <p:txBody>
          <a:bodyPr/>
          <a:lstStyle/>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学生更名</a:t>
            </a:r>
            <a:r>
              <a:rPr lang="zh-CN" altLang="en-US" sz="2000" b="1" dirty="0" smtClean="0">
                <a:ea typeface="华文仿宋" pitchFamily="2" charset="-122"/>
              </a:rPr>
              <a:t>：学校要做好宣传，建议学生不要随意更改姓名，同时也应做好解释，不要让学生误解为教育行政部门或学校侵犯学生更名的权力。</a:t>
            </a:r>
            <a:endParaRPr lang="en-US" altLang="zh-CN" sz="2000" b="1" dirty="0" smtClean="0">
              <a:ea typeface="华文仿宋" pitchFamily="2" charset="-122"/>
            </a:endParaRPr>
          </a:p>
          <a:p>
            <a:pPr marL="609600" indent="-609600">
              <a:lnSpc>
                <a:spcPct val="180000"/>
              </a:lnSpc>
              <a:buFont typeface="Wingdings" pitchFamily="2" charset="2"/>
              <a:buAutoNum type="arabicPeriod"/>
            </a:pPr>
            <a:r>
              <a:rPr lang="zh-CN" altLang="en-US" sz="2000" b="1" dirty="0">
                <a:solidFill>
                  <a:srgbClr val="0000FF"/>
                </a:solidFill>
                <a:latin typeface="微软雅黑" pitchFamily="34" charset="-122"/>
                <a:ea typeface="微软雅黑" pitchFamily="34" charset="-122"/>
              </a:rPr>
              <a:t>学制能否修改</a:t>
            </a:r>
            <a:r>
              <a:rPr lang="zh-CN" altLang="en-US" sz="2000" b="1" dirty="0" smtClean="0">
                <a:ea typeface="华文仿宋" pitchFamily="2" charset="-122"/>
              </a:rPr>
              <a:t>：不同培养层次的学制在</a:t>
            </a:r>
            <a:r>
              <a:rPr lang="en-US" altLang="zh-CN" sz="2000" b="1" dirty="0" smtClean="0">
                <a:ea typeface="华文仿宋" pitchFamily="2" charset="-122"/>
              </a:rPr>
              <a:t>《</a:t>
            </a:r>
            <a:r>
              <a:rPr lang="zh-CN" altLang="en-US" sz="2000" b="1" dirty="0" smtClean="0">
                <a:ea typeface="华文仿宋" pitchFamily="2" charset="-122"/>
              </a:rPr>
              <a:t>高等教育法</a:t>
            </a:r>
            <a:r>
              <a:rPr lang="en-US" altLang="zh-CN" sz="2000" b="1" dirty="0" smtClean="0">
                <a:ea typeface="华文仿宋" pitchFamily="2" charset="-122"/>
              </a:rPr>
              <a:t>》</a:t>
            </a:r>
            <a:r>
              <a:rPr lang="zh-CN" altLang="en-US" sz="2000" b="1" dirty="0" smtClean="0">
                <a:ea typeface="华文仿宋" pitchFamily="2" charset="-122"/>
              </a:rPr>
              <a:t>中有明确规定，也是学校安排教学计划的依据，原则上不能修改。两种情况例外：转专业导致学制变化、确属信息错误。</a:t>
            </a:r>
            <a:endParaRPr lang="zh-CN" altLang="en-US" sz="2000" b="1" dirty="0">
              <a:ea typeface="华文仿宋" pitchFamily="2" charset="-122"/>
            </a:endParaRPr>
          </a:p>
          <a:p>
            <a:pPr marL="609600" indent="-609600">
              <a:lnSpc>
                <a:spcPct val="180000"/>
              </a:lnSpc>
              <a:buFont typeface="Wingdings" pitchFamily="2" charset="2"/>
              <a:buAutoNum type="arabicPeriod"/>
            </a:pPr>
            <a:r>
              <a:rPr lang="zh-CN" altLang="en-US" sz="2000" b="1" dirty="0">
                <a:solidFill>
                  <a:srgbClr val="FF0000"/>
                </a:solidFill>
                <a:latin typeface="微软雅黑" pitchFamily="34" charset="-122"/>
                <a:ea typeface="微软雅黑" pitchFamily="34" charset="-122"/>
              </a:rPr>
              <a:t>特别注意</a:t>
            </a:r>
            <a:r>
              <a:rPr lang="zh-CN" altLang="en-US" sz="2000" b="1" dirty="0" smtClean="0">
                <a:ea typeface="华文仿宋" pitchFamily="2" charset="-122"/>
              </a:rPr>
              <a:t>：某学籍已有一个待审核的修改意见，则不论是否添加到申请表，该学籍暂时不能再次修改（转专业、注册学历等操作也受限）。</a:t>
            </a:r>
            <a:endParaRPr lang="zh-CN" altLang="en-US" sz="2000" b="1" dirty="0">
              <a:ea typeface="华文仿宋" pitchFamily="2" charset="-122"/>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87DD043-7A84-42EF-B01C-C569D80E072B}" type="slidenum">
              <a:rPr lang="en-US" altLang="zh-CN"/>
              <a:pPr/>
              <a:t>64</a:t>
            </a:fld>
            <a:endParaRPr lang="en-US" altLang="zh-CN"/>
          </a:p>
        </p:txBody>
      </p:sp>
      <p:sp>
        <p:nvSpPr>
          <p:cNvPr id="793603" name="Rectangle 3"/>
          <p:cNvSpPr>
            <a:spLocks noGrp="1" noChangeArrowheads="1"/>
          </p:cNvSpPr>
          <p:nvPr>
            <p:ph type="title"/>
          </p:nvPr>
        </p:nvSpPr>
        <p:spPr>
          <a:xfrm>
            <a:off x="255588" y="115888"/>
            <a:ext cx="7772400" cy="64881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日志</a:t>
            </a:r>
            <a:r>
              <a:rPr lang="zh-CN" altLang="en-US" sz="2400" b="1" dirty="0">
                <a:solidFill>
                  <a:schemeClr val="bg1"/>
                </a:solidFill>
                <a:latin typeface="微软雅黑" pitchFamily="34" charset="-122"/>
                <a:ea typeface="微软雅黑" pitchFamily="34" charset="-122"/>
              </a:rPr>
              <a:t>管理</a:t>
            </a:r>
          </a:p>
        </p:txBody>
      </p:sp>
      <p:pic>
        <p:nvPicPr>
          <p:cNvPr id="793605" name="Picture 5" descr="日志管理-待审核-未加入申请表"/>
          <p:cNvPicPr>
            <a:picLocks noChangeAspect="1" noChangeArrowheads="1"/>
          </p:cNvPicPr>
          <p:nvPr/>
        </p:nvPicPr>
        <p:blipFill>
          <a:blip r:embed="rId2"/>
          <a:srcRect/>
          <a:stretch>
            <a:fillRect/>
          </a:stretch>
        </p:blipFill>
        <p:spPr bwMode="auto">
          <a:xfrm>
            <a:off x="241300" y="1268413"/>
            <a:ext cx="8661400" cy="3124200"/>
          </a:xfrm>
          <a:prstGeom prst="rect">
            <a:avLst/>
          </a:prstGeom>
          <a:noFill/>
        </p:spPr>
      </p:pic>
      <p:sp>
        <p:nvSpPr>
          <p:cNvPr id="793609" name="Text Box 9"/>
          <p:cNvSpPr txBox="1">
            <a:spLocks noChangeArrowheads="1"/>
          </p:cNvSpPr>
          <p:nvPr/>
        </p:nvSpPr>
        <p:spPr bwMode="auto">
          <a:xfrm>
            <a:off x="269875" y="4757738"/>
            <a:ext cx="8569325" cy="1338828"/>
          </a:xfrm>
          <a:prstGeom prst="rect">
            <a:avLst/>
          </a:prstGeom>
          <a:noFill/>
          <a:ln w="9525" algn="ctr">
            <a:noFill/>
            <a:miter lim="800000"/>
            <a:headEnd/>
            <a:tailEnd/>
          </a:ln>
          <a:effectLst/>
        </p:spPr>
        <p:txBody>
          <a:bodyPr>
            <a:spAutoFit/>
          </a:bodyPr>
          <a:lstStyle/>
          <a:p>
            <a:pPr marL="914400" lvl="1" indent="-457200" algn="l">
              <a:lnSpc>
                <a:spcPct val="150000"/>
              </a:lnSpc>
              <a:buFontTx/>
              <a:buAutoNum type="arabicPeriod"/>
            </a:pPr>
            <a:r>
              <a:rPr lang="zh-CN" altLang="en-US" b="1" dirty="0">
                <a:ea typeface="华文仿宋" pitchFamily="2" charset="-122"/>
              </a:rPr>
              <a:t>审核级别</a:t>
            </a:r>
            <a:r>
              <a:rPr lang="zh-CN" altLang="en-US" b="1" dirty="0" smtClean="0">
                <a:ea typeface="华文仿宋" pitchFamily="2" charset="-122"/>
              </a:rPr>
              <a:t>：“双改”需部级审核，其它修改的审核级别都是“省级”。</a:t>
            </a:r>
            <a:endParaRPr lang="zh-CN" altLang="en-US" b="1" dirty="0">
              <a:ea typeface="华文仿宋" pitchFamily="2" charset="-122"/>
            </a:endParaRPr>
          </a:p>
          <a:p>
            <a:pPr marL="914400" lvl="1" indent="-457200" algn="l">
              <a:lnSpc>
                <a:spcPct val="150000"/>
              </a:lnSpc>
              <a:buFontTx/>
              <a:buAutoNum type="arabicPeriod"/>
            </a:pPr>
            <a:r>
              <a:rPr lang="zh-CN" altLang="en-US" b="1" dirty="0">
                <a:ea typeface="华文仿宋" pitchFamily="2" charset="-122"/>
              </a:rPr>
              <a:t>可以添加到已有的申请表，也可以添加到一个新的申请表。</a:t>
            </a:r>
          </a:p>
          <a:p>
            <a:pPr marL="914400" lvl="1" indent="-457200" algn="l">
              <a:lnSpc>
                <a:spcPct val="150000"/>
              </a:lnSpc>
              <a:buFontTx/>
              <a:buAutoNum type="arabicPeriod"/>
            </a:pPr>
            <a:r>
              <a:rPr lang="zh-CN" altLang="en-US" b="1" dirty="0">
                <a:ea typeface="华文仿宋" pitchFamily="2" charset="-122"/>
              </a:rPr>
              <a:t>未加入申请表的修改意见，可以撤销。</a:t>
            </a:r>
            <a:endParaRPr lang="zh-CN" altLang="en-US" b="1" dirty="0">
              <a:latin typeface="华文仿宋" pitchFamily="2" charset="-122"/>
              <a:ea typeface="华文仿宋" pitchFamily="2" charset="-122"/>
            </a:endParaRPr>
          </a:p>
        </p:txBody>
      </p:sp>
      <p:sp>
        <p:nvSpPr>
          <p:cNvPr id="793610" name="AutoShape 10"/>
          <p:cNvSpPr>
            <a:spLocks noChangeArrowheads="1"/>
          </p:cNvSpPr>
          <p:nvPr/>
        </p:nvSpPr>
        <p:spPr bwMode="auto">
          <a:xfrm>
            <a:off x="1331913" y="1844675"/>
            <a:ext cx="1727200" cy="646113"/>
          </a:xfrm>
          <a:prstGeom prst="wedgeEllipseCallout">
            <a:avLst>
              <a:gd name="adj1" fmla="val -62866"/>
              <a:gd name="adj2" fmla="val 73833"/>
            </a:avLst>
          </a:prstGeom>
          <a:solidFill>
            <a:srgbClr val="0000FF"/>
          </a:solidFill>
          <a:ln w="9525" algn="ctr">
            <a:solidFill>
              <a:schemeClr val="tx1"/>
            </a:solidFill>
            <a:miter lim="800000"/>
            <a:headEnd/>
            <a:tailEnd/>
          </a:ln>
          <a:effectLst/>
        </p:spPr>
        <p:txBody>
          <a:bodyPr/>
          <a:lstStyle/>
          <a:p>
            <a:r>
              <a:rPr lang="zh-CN" altLang="en-US" b="1">
                <a:solidFill>
                  <a:schemeClr val="bg1"/>
                </a:solidFill>
                <a:ea typeface="黑体" pitchFamily="2" charset="-122"/>
              </a:rPr>
              <a:t>审核级别</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E4C479AA-70E7-45DE-AA76-7476A48E37DF}" type="slidenum">
              <a:rPr lang="en-US" altLang="zh-CN"/>
              <a:pPr/>
              <a:t>65</a:t>
            </a:fld>
            <a:endParaRPr lang="en-US" altLang="zh-CN"/>
          </a:p>
        </p:txBody>
      </p:sp>
      <p:sp>
        <p:nvSpPr>
          <p:cNvPr id="794626" name="Rectangle 2"/>
          <p:cNvSpPr>
            <a:spLocks noGrp="1" noChangeArrowheads="1"/>
          </p:cNvSpPr>
          <p:nvPr>
            <p:ph type="title"/>
          </p:nvPr>
        </p:nvSpPr>
        <p:spPr>
          <a:xfrm>
            <a:off x="255588" y="115888"/>
            <a:ext cx="7772400" cy="64881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查看申请表</a:t>
            </a:r>
          </a:p>
        </p:txBody>
      </p:sp>
      <p:sp>
        <p:nvSpPr>
          <p:cNvPr id="794628" name="Text Box 4"/>
          <p:cNvSpPr txBox="1">
            <a:spLocks noChangeArrowheads="1"/>
          </p:cNvSpPr>
          <p:nvPr/>
        </p:nvSpPr>
        <p:spPr bwMode="auto">
          <a:xfrm>
            <a:off x="827088" y="4149725"/>
            <a:ext cx="6553200" cy="2066925"/>
          </a:xfrm>
          <a:prstGeom prst="rect">
            <a:avLst/>
          </a:prstGeom>
          <a:noFill/>
          <a:ln w="9525" algn="ctr">
            <a:noFill/>
            <a:miter lim="800000"/>
            <a:headEnd/>
            <a:tailEnd/>
          </a:ln>
          <a:effectLst/>
        </p:spPr>
        <p:txBody>
          <a:bodyPr>
            <a:spAutoFit/>
          </a:bodyPr>
          <a:lstStyle/>
          <a:p>
            <a:pPr marL="914400" lvl="1" indent="-457200" algn="l">
              <a:lnSpc>
                <a:spcPct val="180000"/>
              </a:lnSpc>
            </a:pPr>
            <a:r>
              <a:rPr lang="zh-CN" altLang="en-US" b="1" dirty="0">
                <a:solidFill>
                  <a:srgbClr val="0000FF"/>
                </a:solidFill>
                <a:latin typeface="黑体" pitchFamily="2" charset="-122"/>
                <a:ea typeface="黑体" pitchFamily="2" charset="-122"/>
              </a:rPr>
              <a:t>已加入申请表的修改意见，若该表没有上报，可以移出。</a:t>
            </a:r>
          </a:p>
          <a:p>
            <a:pPr marL="914400" lvl="1" indent="-457200" algn="l">
              <a:lnSpc>
                <a:spcPct val="180000"/>
              </a:lnSpc>
            </a:pPr>
            <a:r>
              <a:rPr lang="zh-CN" altLang="en-US" b="1" dirty="0">
                <a:latin typeface="黑体" pitchFamily="2" charset="-122"/>
                <a:ea typeface="黑体" pitchFamily="2" charset="-122"/>
              </a:rPr>
              <a:t>移出后，即可在日志管理中维护：</a:t>
            </a:r>
          </a:p>
          <a:p>
            <a:pPr marL="914400" lvl="1" indent="-457200" algn="l">
              <a:lnSpc>
                <a:spcPct val="180000"/>
              </a:lnSpc>
              <a:buFont typeface="Wingdings" pitchFamily="2" charset="2"/>
              <a:buChar char="Ø"/>
            </a:pPr>
            <a:r>
              <a:rPr lang="zh-CN" altLang="en-US" b="1" dirty="0" smtClean="0">
                <a:latin typeface="黑体" pitchFamily="2" charset="-122"/>
                <a:ea typeface="黑体" pitchFamily="2" charset="-122"/>
              </a:rPr>
              <a:t>可以</a:t>
            </a:r>
            <a:r>
              <a:rPr lang="zh-CN" altLang="en-US" b="1" dirty="0">
                <a:latin typeface="黑体" pitchFamily="2" charset="-122"/>
                <a:ea typeface="黑体" pitchFamily="2" charset="-122"/>
              </a:rPr>
              <a:t>加入另外一个申请表：便于分类申请修改</a:t>
            </a:r>
          </a:p>
          <a:p>
            <a:pPr marL="914400" lvl="1" indent="-457200" algn="l">
              <a:lnSpc>
                <a:spcPct val="180000"/>
              </a:lnSpc>
              <a:buFont typeface="Wingdings" pitchFamily="2" charset="2"/>
              <a:buChar char="Ø"/>
            </a:pPr>
            <a:r>
              <a:rPr lang="zh-CN" altLang="en-US" b="1" dirty="0" smtClean="0">
                <a:latin typeface="黑体" pitchFamily="2" charset="-122"/>
                <a:ea typeface="黑体" pitchFamily="2" charset="-122"/>
              </a:rPr>
              <a:t>可以</a:t>
            </a:r>
            <a:r>
              <a:rPr lang="zh-CN" altLang="en-US" b="1" dirty="0">
                <a:latin typeface="黑体" pitchFamily="2" charset="-122"/>
                <a:ea typeface="黑体" pitchFamily="2" charset="-122"/>
              </a:rPr>
              <a:t>撤销该修改意见：便于重新提交修改意见</a:t>
            </a:r>
          </a:p>
        </p:txBody>
      </p:sp>
      <p:pic>
        <p:nvPicPr>
          <p:cNvPr id="794629" name="Picture 5" descr="申请表的移出"/>
          <p:cNvPicPr>
            <a:picLocks noChangeArrowheads="1"/>
          </p:cNvPicPr>
          <p:nvPr/>
        </p:nvPicPr>
        <p:blipFill>
          <a:blip r:embed="rId2"/>
          <a:srcRect/>
          <a:stretch>
            <a:fillRect/>
          </a:stretch>
        </p:blipFill>
        <p:spPr bwMode="auto">
          <a:xfrm>
            <a:off x="250825" y="1504950"/>
            <a:ext cx="8640763" cy="21399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42D60C54-009F-44BD-A8CE-1AC842A106B5}" type="slidenum">
              <a:rPr lang="en-US" altLang="zh-CN"/>
              <a:pPr/>
              <a:t>66</a:t>
            </a:fld>
            <a:endParaRPr lang="en-US" altLang="zh-CN" dirty="0"/>
          </a:p>
        </p:txBody>
      </p:sp>
      <p:sp>
        <p:nvSpPr>
          <p:cNvPr id="795650" name="Rectangle 2"/>
          <p:cNvSpPr>
            <a:spLocks noGrp="1" noChangeArrowheads="1"/>
          </p:cNvSpPr>
          <p:nvPr>
            <p:ph type="title"/>
          </p:nvPr>
        </p:nvSpPr>
        <p:spPr>
          <a:xfrm>
            <a:off x="255588" y="115888"/>
            <a:ext cx="7772400" cy="64881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62000" indent="-762000" algn="l">
              <a:lnSpc>
                <a:spcPct val="120000"/>
              </a:lnSpc>
            </a:pPr>
            <a:r>
              <a:rPr lang="zh-CN" altLang="en-US" b="1" dirty="0" smtClean="0">
                <a:solidFill>
                  <a:schemeClr val="bg1"/>
                </a:solidFill>
                <a:latin typeface="微软雅黑" pitchFamily="34" charset="-122"/>
                <a:ea typeface="微软雅黑" pitchFamily="34" charset="-122"/>
              </a:rPr>
              <a:t>在校生数据修改</a:t>
            </a:r>
            <a:r>
              <a:rPr lang="en-US" altLang="zh-CN" sz="2400" b="1" dirty="0" smtClean="0">
                <a:solidFill>
                  <a:schemeClr val="bg1"/>
                </a:solidFill>
                <a:latin typeface="微软雅黑" pitchFamily="34" charset="-122"/>
                <a:ea typeface="微软雅黑" pitchFamily="34" charset="-122"/>
              </a:rPr>
              <a:t>_</a:t>
            </a:r>
            <a:r>
              <a:rPr lang="zh-CN" altLang="en-US" sz="2400" b="1" dirty="0">
                <a:solidFill>
                  <a:schemeClr val="bg1"/>
                </a:solidFill>
                <a:latin typeface="微软雅黑" pitchFamily="34" charset="-122"/>
                <a:ea typeface="微软雅黑" pitchFamily="34" charset="-122"/>
              </a:rPr>
              <a:t>申请表管理</a:t>
            </a:r>
          </a:p>
        </p:txBody>
      </p:sp>
      <p:sp>
        <p:nvSpPr>
          <p:cNvPr id="795651" name="Text Box 3"/>
          <p:cNvSpPr txBox="1">
            <a:spLocks noChangeArrowheads="1"/>
          </p:cNvSpPr>
          <p:nvPr/>
        </p:nvSpPr>
        <p:spPr bwMode="auto">
          <a:xfrm>
            <a:off x="827088" y="4475163"/>
            <a:ext cx="7416800" cy="1754326"/>
          </a:xfrm>
          <a:prstGeom prst="rect">
            <a:avLst/>
          </a:prstGeom>
          <a:noFill/>
          <a:ln w="9525" algn="ctr">
            <a:noFill/>
            <a:miter lim="800000"/>
            <a:headEnd/>
            <a:tailEnd/>
          </a:ln>
          <a:effectLst/>
        </p:spPr>
        <p:txBody>
          <a:bodyPr wrap="square">
            <a:spAutoFit/>
          </a:bodyPr>
          <a:lstStyle/>
          <a:p>
            <a:pPr marL="914400" lvl="1" indent="-457200" algn="l">
              <a:lnSpc>
                <a:spcPct val="200000"/>
              </a:lnSpc>
            </a:pPr>
            <a:r>
              <a:rPr lang="zh-CN" altLang="en-US" b="1" dirty="0">
                <a:latin typeface="黑体" pitchFamily="2" charset="-122"/>
                <a:ea typeface="黑体" pitchFamily="2" charset="-122"/>
              </a:rPr>
              <a:t>上报：确认申请表内容后，在线报给省里。</a:t>
            </a:r>
          </a:p>
          <a:p>
            <a:pPr marL="914400" lvl="1" indent="-457200" algn="l">
              <a:lnSpc>
                <a:spcPct val="200000"/>
              </a:lnSpc>
            </a:pPr>
            <a:r>
              <a:rPr lang="zh-CN" altLang="en-US" b="1" dirty="0">
                <a:latin typeface="黑体" pitchFamily="2" charset="-122"/>
                <a:ea typeface="黑体" pitchFamily="2" charset="-122"/>
              </a:rPr>
              <a:t>打印：在线上报之后</a:t>
            </a:r>
            <a:r>
              <a:rPr lang="zh-CN" altLang="en-US" b="1" dirty="0" smtClean="0">
                <a:latin typeface="黑体" pitchFamily="2" charset="-122"/>
                <a:ea typeface="黑体" pitchFamily="2" charset="-122"/>
              </a:rPr>
              <a:t>，平台生成</a:t>
            </a:r>
            <a:r>
              <a:rPr lang="en-US" altLang="zh-CN" b="1" dirty="0" smtClean="0">
                <a:latin typeface="黑体" pitchFamily="2" charset="-122"/>
                <a:ea typeface="黑体" pitchFamily="2" charset="-122"/>
              </a:rPr>
              <a:t>PDF</a:t>
            </a:r>
            <a:r>
              <a:rPr lang="zh-CN" altLang="en-US" b="1" dirty="0" smtClean="0">
                <a:latin typeface="黑体" pitchFamily="2" charset="-122"/>
                <a:ea typeface="黑体" pitchFamily="2" charset="-122"/>
              </a:rPr>
              <a:t>格式的标准表格，供打印</a:t>
            </a:r>
            <a:r>
              <a:rPr lang="zh-CN" altLang="en-US" b="1" dirty="0">
                <a:latin typeface="黑体" pitchFamily="2" charset="-122"/>
                <a:ea typeface="黑体" pitchFamily="2" charset="-122"/>
              </a:rPr>
              <a:t>。</a:t>
            </a:r>
          </a:p>
          <a:p>
            <a:pPr marL="914400" lvl="1" indent="-457200" algn="l">
              <a:lnSpc>
                <a:spcPct val="200000"/>
              </a:lnSpc>
            </a:pPr>
            <a:r>
              <a:rPr lang="zh-CN" altLang="en-US" b="1" dirty="0">
                <a:latin typeface="黑体" pitchFamily="2" charset="-122"/>
                <a:ea typeface="黑体" pitchFamily="2" charset="-122"/>
              </a:rPr>
              <a:t>撤回：</a:t>
            </a:r>
            <a:r>
              <a:rPr lang="zh-CN" altLang="en-US" b="1" dirty="0">
                <a:ea typeface="黑体" pitchFamily="2" charset="-122"/>
              </a:rPr>
              <a:t>在线上报之后，省级审核之前，可以撤回。</a:t>
            </a:r>
          </a:p>
        </p:txBody>
      </p:sp>
      <p:pic>
        <p:nvPicPr>
          <p:cNvPr id="795653" name="Picture 5" descr="申请表管理"/>
          <p:cNvPicPr>
            <a:picLocks noChangeArrowheads="1"/>
          </p:cNvPicPr>
          <p:nvPr/>
        </p:nvPicPr>
        <p:blipFill>
          <a:blip r:embed="rId2"/>
          <a:srcRect/>
          <a:stretch>
            <a:fillRect/>
          </a:stretch>
        </p:blipFill>
        <p:spPr bwMode="auto">
          <a:xfrm>
            <a:off x="222250" y="1249363"/>
            <a:ext cx="8694738" cy="2790825"/>
          </a:xfrm>
          <a:prstGeom prst="rect">
            <a:avLst/>
          </a:prstGeom>
          <a:noFill/>
        </p:spPr>
      </p:pic>
      <p:sp>
        <p:nvSpPr>
          <p:cNvPr id="795656" name="Rectangle 8"/>
          <p:cNvSpPr>
            <a:spLocks noChangeArrowheads="1"/>
          </p:cNvSpPr>
          <p:nvPr/>
        </p:nvSpPr>
        <p:spPr bwMode="auto">
          <a:xfrm>
            <a:off x="5292725" y="3284538"/>
            <a:ext cx="1584325" cy="720725"/>
          </a:xfrm>
          <a:prstGeom prst="rect">
            <a:avLst/>
          </a:prstGeom>
          <a:noFill/>
          <a:ln w="28575" algn="ctr">
            <a:solidFill>
              <a:srgbClr val="0000FF"/>
            </a:solidFill>
            <a:miter lim="800000"/>
            <a:headEnd/>
            <a:tailEnd/>
          </a:ln>
          <a:effectLst/>
        </p:spPr>
        <p:txBody>
          <a:bodyPr wrap="none" anchor="ctr"/>
          <a:lstStyle/>
          <a:p>
            <a:endParaRPr lang="zh-CN" altLang="en-US"/>
          </a:p>
        </p:txBody>
      </p:sp>
      <p:sp>
        <p:nvSpPr>
          <p:cNvPr id="795657" name="AutoShape 9"/>
          <p:cNvSpPr>
            <a:spLocks noChangeArrowheads="1"/>
          </p:cNvSpPr>
          <p:nvPr/>
        </p:nvSpPr>
        <p:spPr bwMode="auto">
          <a:xfrm>
            <a:off x="6516688" y="2708275"/>
            <a:ext cx="1727200" cy="503238"/>
          </a:xfrm>
          <a:prstGeom prst="wedgeEllipseCallout">
            <a:avLst>
              <a:gd name="adj1" fmla="val -41634"/>
              <a:gd name="adj2" fmla="val 78708"/>
            </a:avLst>
          </a:prstGeom>
          <a:solidFill>
            <a:srgbClr val="0000FF"/>
          </a:solidFill>
          <a:ln w="9525" algn="ctr">
            <a:solidFill>
              <a:schemeClr val="tx1"/>
            </a:solidFill>
            <a:miter lim="800000"/>
            <a:headEnd/>
            <a:tailEnd/>
          </a:ln>
          <a:effectLst/>
        </p:spPr>
        <p:txBody>
          <a:bodyPr/>
          <a:lstStyle/>
          <a:p>
            <a:r>
              <a:rPr lang="zh-CN" altLang="en-US" b="1">
                <a:solidFill>
                  <a:schemeClr val="bg1"/>
                </a:solidFill>
                <a:ea typeface="黑体" pitchFamily="2" charset="-122"/>
              </a:rPr>
              <a:t>审核结论</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B485232-FD94-4FBE-AC03-85E84A60B98D}" type="slidenum">
              <a:rPr lang="en-US" altLang="zh-CN"/>
              <a:pPr/>
              <a:t>67</a:t>
            </a:fld>
            <a:endParaRPr lang="en-US" altLang="zh-CN"/>
          </a:p>
        </p:txBody>
      </p:sp>
      <p:sp>
        <p:nvSpPr>
          <p:cNvPr id="558082"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在校生层次变更</a:t>
            </a:r>
            <a:endParaRPr lang="zh-CN" altLang="en-US" sz="2400" b="1" dirty="0">
              <a:solidFill>
                <a:schemeClr val="bg1"/>
              </a:solidFill>
              <a:latin typeface="微软雅黑" pitchFamily="34" charset="-122"/>
              <a:ea typeface="微软雅黑" pitchFamily="34" charset="-122"/>
            </a:endParaRPr>
          </a:p>
        </p:txBody>
      </p:sp>
      <p:sp>
        <p:nvSpPr>
          <p:cNvPr id="558084" name="Rectangle 4"/>
          <p:cNvSpPr>
            <a:spLocks noGrp="1" noChangeArrowheads="1"/>
          </p:cNvSpPr>
          <p:nvPr>
            <p:ph type="body" sz="half" idx="1"/>
          </p:nvPr>
        </p:nvSpPr>
        <p:spPr>
          <a:xfrm>
            <a:off x="179388" y="1341439"/>
            <a:ext cx="8785225" cy="4751858"/>
          </a:xfrm>
          <a:noFill/>
          <a:ln/>
        </p:spPr>
        <p:txBody>
          <a:bodyPr/>
          <a:lstStyle/>
          <a:p>
            <a:pPr marL="609600" indent="-609600">
              <a:lnSpc>
                <a:spcPct val="20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博降硕</a:t>
            </a:r>
            <a:r>
              <a:rPr lang="zh-CN" altLang="en-US" sz="2400" b="1" dirty="0">
                <a:ea typeface="华文仿宋" pitchFamily="2" charset="-122"/>
              </a:rPr>
              <a:t>：提前攻博、硕博连读和直接攻博三种</a:t>
            </a:r>
            <a:r>
              <a:rPr lang="zh-CN" altLang="en-US" sz="2400" b="1" dirty="0" smtClean="0">
                <a:ea typeface="华文仿宋" pitchFamily="2" charset="-122"/>
              </a:rPr>
              <a:t>方式入学的博士生，培养单位可自行操作降为硕士，即时生效，无需审核。其它形式入学的，需报申请表，由省级核准。</a:t>
            </a:r>
            <a:endParaRPr lang="zh-CN" altLang="en-US" sz="2400" b="1" dirty="0">
              <a:ea typeface="华文仿宋" pitchFamily="2" charset="-122"/>
            </a:endParaRPr>
          </a:p>
          <a:p>
            <a:pPr marL="609600" indent="-609600">
              <a:lnSpc>
                <a:spcPct val="200000"/>
              </a:lnSpc>
              <a:buFont typeface="Wingdings" pitchFamily="2" charset="2"/>
              <a:buAutoNum type="arabicPeriod"/>
            </a:pPr>
            <a:r>
              <a:rPr lang="zh-CN" altLang="en-US" sz="2400" b="1" dirty="0">
                <a:ea typeface="华文仿宋" pitchFamily="2" charset="-122"/>
              </a:rPr>
              <a:t>层次变更功能也提供给普通、成人、网络教育用户使用。</a:t>
            </a:r>
          </a:p>
          <a:p>
            <a:pPr marL="609600" indent="-609600">
              <a:lnSpc>
                <a:spcPct val="200000"/>
              </a:lnSpc>
              <a:buFont typeface="Wingdings" pitchFamily="2" charset="2"/>
              <a:buAutoNum type="arabicPeriod"/>
            </a:pPr>
            <a:r>
              <a:rPr lang="zh-CN" altLang="en-US" sz="2400" b="1" dirty="0" smtClean="0">
                <a:solidFill>
                  <a:srgbClr val="FF0000"/>
                </a:solidFill>
                <a:latin typeface="微软雅黑" pitchFamily="34" charset="-122"/>
                <a:ea typeface="微软雅黑" pitchFamily="34" charset="-122"/>
              </a:rPr>
              <a:t>原则上学生应该按招生时的层次培养</a:t>
            </a:r>
            <a:r>
              <a:rPr lang="zh-CN" altLang="en-US" sz="2400" b="1" dirty="0" smtClean="0">
                <a:latin typeface="微软雅黑" pitchFamily="34" charset="-122"/>
                <a:ea typeface="微软雅黑" pitchFamily="34" charset="-122"/>
              </a:rPr>
              <a:t>，确有特殊情况的，需征得省级管理部门同意后，在线提交申请表</a:t>
            </a:r>
            <a:r>
              <a:rPr lang="zh-CN" altLang="en-US" sz="2400" b="1" dirty="0" smtClean="0">
                <a:ea typeface="华文仿宋" pitchFamily="2" charset="-122"/>
              </a:rPr>
              <a:t>。</a:t>
            </a:r>
            <a:endParaRPr lang="en-US" altLang="zh-CN" sz="2400" b="1" dirty="0" smtClean="0">
              <a:ea typeface="华文仿宋" pitchFamily="2" charset="-122"/>
            </a:endParaRPr>
          </a:p>
        </p:txBody>
      </p:sp>
    </p:spTree>
    <p:extLst>
      <p:ext uri="{BB962C8B-B14F-4D97-AF65-F5344CB8AC3E}">
        <p14:creationId xmlns:p14="http://schemas.microsoft.com/office/powerpoint/2010/main" val="195291879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B485232-FD94-4FBE-AC03-85E84A60B98D}" type="slidenum">
              <a:rPr lang="en-US" altLang="zh-CN"/>
              <a:pPr/>
              <a:t>68</a:t>
            </a:fld>
            <a:endParaRPr lang="en-US" altLang="zh-CN"/>
          </a:p>
        </p:txBody>
      </p:sp>
      <p:sp>
        <p:nvSpPr>
          <p:cNvPr id="558082"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学籍变动</a:t>
            </a:r>
            <a:endParaRPr lang="zh-CN" altLang="en-US" sz="2400" b="1" dirty="0">
              <a:solidFill>
                <a:schemeClr val="bg1"/>
              </a:solidFill>
              <a:latin typeface="微软雅黑" pitchFamily="34" charset="-122"/>
              <a:ea typeface="微软雅黑" pitchFamily="34" charset="-122"/>
            </a:endParaRPr>
          </a:p>
        </p:txBody>
      </p:sp>
      <p:sp>
        <p:nvSpPr>
          <p:cNvPr id="558084" name="Rectangle 4"/>
          <p:cNvSpPr>
            <a:spLocks noGrp="1" noChangeArrowheads="1"/>
          </p:cNvSpPr>
          <p:nvPr>
            <p:ph type="body" sz="half" idx="1"/>
          </p:nvPr>
        </p:nvSpPr>
        <p:spPr>
          <a:xfrm>
            <a:off x="179388" y="1341438"/>
            <a:ext cx="8785225" cy="4895873"/>
          </a:xfrm>
          <a:noFill/>
          <a:ln/>
        </p:spPr>
        <p:txBody>
          <a:bodyPr/>
          <a:lstStyle/>
          <a:p>
            <a:pPr marL="609600" indent="-609600">
              <a:lnSpc>
                <a:spcPct val="20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异动</a:t>
            </a:r>
            <a:r>
              <a:rPr lang="zh-CN" altLang="en-US" sz="2400" b="1" dirty="0" smtClean="0">
                <a:solidFill>
                  <a:srgbClr val="0000FF"/>
                </a:solidFill>
                <a:latin typeface="微软雅黑" pitchFamily="34" charset="-122"/>
                <a:ea typeface="微软雅黑" pitchFamily="34" charset="-122"/>
              </a:rPr>
              <a:t>日期</a:t>
            </a:r>
            <a:r>
              <a:rPr lang="zh-CN" altLang="en-US" sz="2400" b="1" dirty="0" smtClean="0">
                <a:ea typeface="华文仿宋" pitchFamily="2" charset="-122"/>
              </a:rPr>
              <a:t>：应</a:t>
            </a:r>
            <a:r>
              <a:rPr lang="zh-CN" altLang="en-US" sz="2400" b="1" dirty="0">
                <a:ea typeface="华文仿宋" pitchFamily="2" charset="-122"/>
              </a:rPr>
              <a:t>填写实际发生变动的日期。</a:t>
            </a:r>
          </a:p>
          <a:p>
            <a:pPr marL="609600" indent="-609600">
              <a:lnSpc>
                <a:spcPct val="200000"/>
              </a:lnSpc>
              <a:buFont typeface="Wingdings" pitchFamily="2" charset="2"/>
              <a:buAutoNum type="arabicPeriod"/>
            </a:pPr>
            <a:r>
              <a:rPr lang="zh-CN" altLang="en-US" sz="2400" b="1" dirty="0" smtClean="0">
                <a:solidFill>
                  <a:srgbClr val="0000FF"/>
                </a:solidFill>
                <a:latin typeface="微软雅黑" pitchFamily="34" charset="-122"/>
                <a:ea typeface="微软雅黑" pitchFamily="34" charset="-122"/>
              </a:rPr>
              <a:t>转学</a:t>
            </a:r>
            <a:r>
              <a:rPr lang="zh-CN" altLang="en-US" sz="2400" b="1" dirty="0" smtClean="0">
                <a:ea typeface="华文仿宋" pitchFamily="2" charset="-122"/>
              </a:rPr>
              <a:t>：转入校必须在收到转学审批表后才能在线确认接收。</a:t>
            </a:r>
            <a:endParaRPr lang="en-US" altLang="zh-CN" sz="2400" b="1" dirty="0" smtClean="0">
              <a:ea typeface="华文仿宋" pitchFamily="2" charset="-122"/>
            </a:endParaRPr>
          </a:p>
          <a:p>
            <a:pPr marL="609600" indent="-609600">
              <a:lnSpc>
                <a:spcPct val="20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转专业</a:t>
            </a:r>
            <a:r>
              <a:rPr lang="zh-CN" altLang="en-US" sz="2400" b="1" dirty="0" smtClean="0">
                <a:ea typeface="华文仿宋" pitchFamily="2" charset="-122"/>
              </a:rPr>
              <a:t>：在线</a:t>
            </a:r>
            <a:r>
              <a:rPr lang="zh-CN" altLang="en-US" sz="2400" b="1" dirty="0">
                <a:ea typeface="华文仿宋" pitchFamily="2" charset="-122"/>
              </a:rPr>
              <a:t>操作时只能在</a:t>
            </a:r>
            <a:r>
              <a:rPr lang="zh-CN" altLang="en-US" sz="2400" b="1" dirty="0" smtClean="0">
                <a:ea typeface="华文仿宋" pitchFamily="2" charset="-122"/>
              </a:rPr>
              <a:t>本校已有专业中选择目标专业，</a:t>
            </a:r>
            <a:r>
              <a:rPr lang="zh-CN" altLang="en-US" sz="2400" b="1" dirty="0">
                <a:solidFill>
                  <a:srgbClr val="0000FF"/>
                </a:solidFill>
                <a:ea typeface="华文仿宋" pitchFamily="2" charset="-122"/>
              </a:rPr>
              <a:t>如果下拉列表中</a:t>
            </a:r>
            <a:r>
              <a:rPr lang="zh-CN" altLang="en-US" sz="2400" b="1" dirty="0" smtClean="0">
                <a:solidFill>
                  <a:srgbClr val="0000FF"/>
                </a:solidFill>
                <a:ea typeface="华文仿宋" pitchFamily="2" charset="-122"/>
              </a:rPr>
              <a:t>没有</a:t>
            </a:r>
            <a:r>
              <a:rPr lang="zh-CN" altLang="en-US" sz="2400" b="1" dirty="0">
                <a:solidFill>
                  <a:srgbClr val="0000FF"/>
                </a:solidFill>
                <a:ea typeface="华文仿宋" pitchFamily="2" charset="-122"/>
              </a:rPr>
              <a:t>目标</a:t>
            </a:r>
            <a:r>
              <a:rPr lang="zh-CN" altLang="en-US" sz="2400" b="1" dirty="0" smtClean="0">
                <a:solidFill>
                  <a:srgbClr val="0000FF"/>
                </a:solidFill>
                <a:ea typeface="华文仿宋" pitchFamily="2" charset="-122"/>
              </a:rPr>
              <a:t>专业，可以批量</a:t>
            </a:r>
            <a:r>
              <a:rPr lang="zh-CN" altLang="en-US" sz="2400" b="1" dirty="0">
                <a:solidFill>
                  <a:srgbClr val="0000FF"/>
                </a:solidFill>
                <a:ea typeface="华文仿宋" pitchFamily="2" charset="-122"/>
              </a:rPr>
              <a:t>上传。</a:t>
            </a:r>
            <a:endParaRPr lang="en-US" altLang="zh-CN" sz="2400" b="1" dirty="0" smtClean="0">
              <a:solidFill>
                <a:srgbClr val="0000FF"/>
              </a:solidFill>
              <a:ea typeface="华文仿宋" pitchFamily="2" charset="-122"/>
            </a:endParaRPr>
          </a:p>
          <a:p>
            <a:pPr marL="609600" indent="-609600">
              <a:lnSpc>
                <a:spcPct val="200000"/>
              </a:lnSpc>
              <a:buFont typeface="Wingdings" pitchFamily="2" charset="2"/>
              <a:buAutoNum type="arabicPeriod"/>
            </a:pPr>
            <a:r>
              <a:rPr lang="zh-CN" altLang="en-US" sz="2400" b="1" dirty="0" smtClean="0">
                <a:solidFill>
                  <a:srgbClr val="0000FF"/>
                </a:solidFill>
                <a:latin typeface="微软雅黑" pitchFamily="34" charset="-122"/>
                <a:ea typeface="微软雅黑" pitchFamily="34" charset="-122"/>
              </a:rPr>
              <a:t>复学</a:t>
            </a:r>
            <a:r>
              <a:rPr lang="zh-CN" altLang="en-US" sz="2400" b="1" dirty="0">
                <a:ea typeface="华文仿宋" pitchFamily="2" charset="-122"/>
              </a:rPr>
              <a:t>：可用</a:t>
            </a:r>
            <a:r>
              <a:rPr lang="zh-CN" altLang="en-US" sz="2400" b="1" dirty="0" smtClean="0">
                <a:ea typeface="华文仿宋" pitchFamily="2" charset="-122"/>
              </a:rPr>
              <a:t>于休学</a:t>
            </a:r>
            <a:r>
              <a:rPr lang="zh-CN" altLang="en-US" sz="2400" b="1" dirty="0">
                <a:ea typeface="华文仿宋" pitchFamily="2" charset="-122"/>
              </a:rPr>
              <a:t>、保留学籍、已转段、已</a:t>
            </a:r>
            <a:r>
              <a:rPr lang="zh-CN" altLang="en-US" sz="2400" b="1" dirty="0" smtClean="0">
                <a:ea typeface="华文仿宋" pitchFamily="2" charset="-122"/>
              </a:rPr>
              <a:t>毕业的学籍恢复。</a:t>
            </a:r>
            <a:endParaRPr lang="en-US" altLang="zh-CN" sz="2400" b="1" dirty="0" smtClean="0">
              <a:ea typeface="华文仿宋" pitchFamily="2" charset="-122"/>
            </a:endParaRPr>
          </a:p>
          <a:p>
            <a:pPr marL="609600" indent="-609600">
              <a:lnSpc>
                <a:spcPct val="20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留降跳级</a:t>
            </a:r>
            <a:r>
              <a:rPr lang="zh-CN" altLang="en-US" sz="2400" b="1" dirty="0" smtClean="0">
                <a:solidFill>
                  <a:srgbClr val="0000FF"/>
                </a:solidFill>
                <a:ea typeface="华文仿宋" pitchFamily="2" charset="-122"/>
              </a:rPr>
              <a:t>：</a:t>
            </a:r>
            <a:r>
              <a:rPr lang="zh-CN" altLang="en-US" sz="2400" b="1" dirty="0" smtClean="0">
                <a:ea typeface="华文仿宋" pitchFamily="2" charset="-122"/>
              </a:rPr>
              <a:t>年级变动后，平台会自动维护预计毕业日期。</a:t>
            </a:r>
            <a:endParaRPr lang="zh-CN" altLang="en-US" sz="2400" b="1" dirty="0">
              <a:ea typeface="黑体" pitchFamily="2" charset="-122"/>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42E3EE20-ADE6-4F0B-885D-71AB2566F969}" type="slidenum">
              <a:rPr lang="en-US" altLang="zh-CN"/>
              <a:pPr/>
              <a:t>69</a:t>
            </a:fld>
            <a:endParaRPr lang="en-US" altLang="zh-CN" dirty="0"/>
          </a:p>
        </p:txBody>
      </p:sp>
      <p:sp>
        <p:nvSpPr>
          <p:cNvPr id="800770"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学籍</a:t>
            </a:r>
            <a:r>
              <a:rPr lang="zh-CN" altLang="en-US" b="1" dirty="0">
                <a:solidFill>
                  <a:schemeClr val="bg1"/>
                </a:solidFill>
                <a:latin typeface="微软雅黑" pitchFamily="34" charset="-122"/>
                <a:ea typeface="微软雅黑" pitchFamily="34" charset="-122"/>
              </a:rPr>
              <a:t>注销</a:t>
            </a:r>
          </a:p>
        </p:txBody>
      </p:sp>
      <p:sp>
        <p:nvSpPr>
          <p:cNvPr id="800771" name="Rectangle 3"/>
          <p:cNvSpPr>
            <a:spLocks noGrp="1" noChangeArrowheads="1"/>
          </p:cNvSpPr>
          <p:nvPr>
            <p:ph type="body" sz="half" idx="1"/>
          </p:nvPr>
        </p:nvSpPr>
        <p:spPr>
          <a:xfrm>
            <a:off x="179388" y="1341438"/>
            <a:ext cx="8785225" cy="5183187"/>
          </a:xfrm>
          <a:noFill/>
          <a:ln/>
        </p:spPr>
        <p:txBody>
          <a:bodyPr/>
          <a:lstStyle/>
          <a:p>
            <a:pPr marL="609600" indent="-609600">
              <a:lnSpc>
                <a:spcPct val="150000"/>
              </a:lnSpc>
              <a:buFont typeface="Wingdings" pitchFamily="2" charset="2"/>
              <a:buNone/>
            </a:pPr>
            <a:r>
              <a:rPr lang="en-US" altLang="zh-CN" sz="2000" b="1" dirty="0">
                <a:latin typeface="华文仿宋" pitchFamily="2" charset="-122"/>
                <a:ea typeface="华文仿宋" pitchFamily="2" charset="-122"/>
              </a:rPr>
              <a:t>	</a:t>
            </a:r>
            <a:r>
              <a:rPr lang="zh-CN" altLang="en-US" sz="2400" b="1" dirty="0">
                <a:solidFill>
                  <a:srgbClr val="FF0000"/>
                </a:solidFill>
                <a:latin typeface="微软雅黑" pitchFamily="34" charset="-122"/>
                <a:ea typeface="微软雅黑" pitchFamily="34" charset="-122"/>
              </a:rPr>
              <a:t>各类学籍注销，学校标注，即时生效，请慎重操作。</a:t>
            </a:r>
          </a:p>
          <a:p>
            <a:pPr marL="609600" indent="-609600">
              <a:lnSpc>
                <a:spcPct val="15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退学、死亡、取消学籍</a:t>
            </a:r>
            <a:r>
              <a:rPr lang="zh-CN" altLang="en-US" sz="2000" b="1" dirty="0">
                <a:latin typeface="华文仿宋" pitchFamily="2" charset="-122"/>
                <a:ea typeface="华文仿宋" pitchFamily="2" charset="-122"/>
              </a:rPr>
              <a:t>：</a:t>
            </a:r>
          </a:p>
          <a:p>
            <a:pPr marL="990600" lvl="1" indent="-533400">
              <a:lnSpc>
                <a:spcPct val="150000"/>
              </a:lnSpc>
              <a:buFont typeface="Wingdings" pitchFamily="2" charset="2"/>
              <a:buChar char="Ø"/>
            </a:pPr>
            <a:r>
              <a:rPr lang="zh-CN" altLang="en-US" sz="1800" b="1" dirty="0" smtClean="0">
                <a:solidFill>
                  <a:srgbClr val="FF0000"/>
                </a:solidFill>
                <a:latin typeface="华文仿宋" pitchFamily="2" charset="-122"/>
                <a:ea typeface="华文仿宋" pitchFamily="2" charset="-122"/>
              </a:rPr>
              <a:t>申诉期结束之后</a:t>
            </a:r>
            <a:r>
              <a:rPr lang="zh-CN" altLang="en-US" sz="1800" b="1" dirty="0" smtClean="0">
                <a:latin typeface="华文仿宋" pitchFamily="2" charset="-122"/>
                <a:ea typeface="华文仿宋" pitchFamily="2" charset="-122"/>
              </a:rPr>
              <a:t>，在</a:t>
            </a:r>
            <a:r>
              <a:rPr lang="zh-CN" altLang="en-US" sz="1800" b="1" dirty="0">
                <a:latin typeface="华文仿宋" pitchFamily="2" charset="-122"/>
                <a:ea typeface="华文仿宋" pitchFamily="2" charset="-122"/>
              </a:rPr>
              <a:t>“学籍注销”中标注，同时应注明原因。</a:t>
            </a:r>
          </a:p>
          <a:p>
            <a:pPr marL="990600" lvl="1" indent="-533400">
              <a:lnSpc>
                <a:spcPct val="150000"/>
              </a:lnSpc>
              <a:buFont typeface="Wingdings" pitchFamily="2" charset="2"/>
              <a:buChar char="Ø"/>
            </a:pPr>
            <a:r>
              <a:rPr lang="zh-CN" altLang="en-US" sz="1800" b="1" dirty="0">
                <a:latin typeface="华文仿宋" pitchFamily="2" charset="-122"/>
                <a:ea typeface="华文仿宋" pitchFamily="2" charset="-122"/>
              </a:rPr>
              <a:t>若不慎误操作，应在线申请恢复，经省级同意后，学籍可恢复。</a:t>
            </a:r>
          </a:p>
          <a:p>
            <a:pPr marL="609600" indent="-609600">
              <a:lnSpc>
                <a:spcPct val="15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开除学籍</a:t>
            </a:r>
            <a:r>
              <a:rPr lang="zh-CN" altLang="en-US" sz="2000" b="1" dirty="0">
                <a:latin typeface="华文仿宋" pitchFamily="2" charset="-122"/>
                <a:ea typeface="华文仿宋" pitchFamily="2" charset="-122"/>
              </a:rPr>
              <a:t>：</a:t>
            </a:r>
          </a:p>
          <a:p>
            <a:pPr marL="990600" lvl="1" indent="-533400">
              <a:lnSpc>
                <a:spcPct val="150000"/>
              </a:lnSpc>
              <a:buFont typeface="Wingdings" pitchFamily="2" charset="2"/>
              <a:buChar char="Ø"/>
            </a:pPr>
            <a:r>
              <a:rPr lang="zh-CN" altLang="en-US" sz="1800" b="1" dirty="0" smtClean="0">
                <a:solidFill>
                  <a:srgbClr val="FF0000"/>
                </a:solidFill>
                <a:latin typeface="华文仿宋" pitchFamily="2" charset="-122"/>
                <a:ea typeface="华文仿宋" pitchFamily="2" charset="-122"/>
              </a:rPr>
              <a:t>申诉期结束之后</a:t>
            </a:r>
            <a:r>
              <a:rPr lang="zh-CN" altLang="en-US" sz="1800" b="1" dirty="0" smtClean="0">
                <a:latin typeface="华文仿宋" pitchFamily="2" charset="-122"/>
                <a:ea typeface="华文仿宋" pitchFamily="2" charset="-122"/>
              </a:rPr>
              <a:t>，在</a:t>
            </a:r>
            <a:r>
              <a:rPr lang="zh-CN" altLang="en-US" sz="1800" b="1" dirty="0">
                <a:latin typeface="华文仿宋" pitchFamily="2" charset="-122"/>
                <a:ea typeface="华文仿宋" pitchFamily="2" charset="-122"/>
              </a:rPr>
              <a:t>“学籍记载”中以处分形式标注，同时应注明原因。</a:t>
            </a:r>
          </a:p>
          <a:p>
            <a:pPr marL="990600" lvl="1" indent="-533400">
              <a:lnSpc>
                <a:spcPct val="150000"/>
              </a:lnSpc>
              <a:buFont typeface="Wingdings" pitchFamily="2" charset="2"/>
              <a:buChar char="Ø"/>
            </a:pPr>
            <a:r>
              <a:rPr lang="zh-CN" altLang="en-US" sz="1800" b="1" dirty="0">
                <a:latin typeface="华文仿宋" pitchFamily="2" charset="-122"/>
                <a:ea typeface="华文仿宋" pitchFamily="2" charset="-122"/>
              </a:rPr>
              <a:t>若不慎误操作，删除该处分记录即可恢复学籍。</a:t>
            </a:r>
          </a:p>
          <a:p>
            <a:pPr marL="609600" indent="-609600">
              <a:lnSpc>
                <a:spcPct val="150000"/>
              </a:lnSpc>
              <a:buFont typeface="Wingdings" pitchFamily="2" charset="2"/>
              <a:buAutoNum type="arabicPeriod"/>
            </a:pPr>
            <a:r>
              <a:rPr lang="zh-CN" altLang="en-US" sz="2400" b="1" dirty="0">
                <a:solidFill>
                  <a:srgbClr val="0000FF"/>
                </a:solidFill>
                <a:latin typeface="微软雅黑" pitchFamily="34" charset="-122"/>
                <a:ea typeface="微软雅黑" pitchFamily="34" charset="-122"/>
              </a:rPr>
              <a:t>已转段</a:t>
            </a:r>
            <a:r>
              <a:rPr lang="zh-CN" altLang="en-US" sz="2000" b="1" dirty="0">
                <a:latin typeface="华文仿宋" pitchFamily="2" charset="-122"/>
                <a:ea typeface="华文仿宋" pitchFamily="2" charset="-122"/>
              </a:rPr>
              <a:t>：</a:t>
            </a:r>
          </a:p>
          <a:p>
            <a:pPr marL="990600" lvl="1" indent="-533400">
              <a:lnSpc>
                <a:spcPct val="150000"/>
              </a:lnSpc>
              <a:buFont typeface="Wingdings" pitchFamily="2" charset="2"/>
              <a:buChar char="Ø"/>
            </a:pPr>
            <a:r>
              <a:rPr lang="zh-CN" altLang="en-US" sz="1800" b="1" dirty="0" smtClean="0">
                <a:latin typeface="华文仿宋" pitchFamily="2" charset="-122"/>
                <a:ea typeface="华文仿宋" pitchFamily="2" charset="-122"/>
              </a:rPr>
              <a:t>以“本硕连读”为例，仅供清退本科阶段不发学历证书的学籍。</a:t>
            </a:r>
            <a:endParaRPr lang="zh-CN" altLang="en-US" sz="1800" b="1" dirty="0">
              <a:latin typeface="华文仿宋" pitchFamily="2" charset="-122"/>
              <a:ea typeface="华文仿宋" pitchFamily="2" charset="-122"/>
            </a:endParaRPr>
          </a:p>
          <a:p>
            <a:pPr marL="990600" lvl="1" indent="-533400">
              <a:lnSpc>
                <a:spcPct val="150000"/>
              </a:lnSpc>
              <a:buFont typeface="Wingdings" pitchFamily="2" charset="2"/>
              <a:buChar char="Ø"/>
            </a:pPr>
            <a:r>
              <a:rPr lang="zh-CN" altLang="en-US" sz="1800" b="1" dirty="0" smtClean="0">
                <a:latin typeface="华文仿宋" pitchFamily="2" charset="-122"/>
                <a:ea typeface="华文仿宋" pitchFamily="2" charset="-122"/>
              </a:rPr>
              <a:t>可以使用“复学”功能自行恢复。</a:t>
            </a:r>
            <a:endParaRPr lang="zh-CN" altLang="en-US" sz="1800" b="1"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p:txBody>
          <a:bodyPr/>
          <a:lstStyle/>
          <a:p>
            <a:fld id="{C1DC37C5-CCB5-47A3-85BF-76F8DAC467B5}" type="slidenum">
              <a:rPr lang="en-US" altLang="zh-CN"/>
              <a:pPr/>
              <a:t>7</a:t>
            </a:fld>
            <a:endParaRPr lang="en-US" altLang="zh-CN"/>
          </a:p>
        </p:txBody>
      </p:sp>
      <p:sp>
        <p:nvSpPr>
          <p:cNvPr id="576514" name="Rectangle 2"/>
          <p:cNvSpPr>
            <a:spLocks noGrp="1" noRot="1" noChangeArrowheads="1"/>
          </p:cNvSpPr>
          <p:nvPr>
            <p:ph type="title"/>
          </p:nvPr>
        </p:nvSpPr>
        <p:spPr>
          <a:xfrm>
            <a:off x="250825"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平台功能模块</a:t>
            </a:r>
          </a:p>
        </p:txBody>
      </p:sp>
      <p:graphicFrame>
        <p:nvGraphicFramePr>
          <p:cNvPr id="576591" name="Group 79"/>
          <p:cNvGraphicFramePr>
            <a:graphicFrameLocks noGrp="1"/>
          </p:cNvGraphicFramePr>
          <p:nvPr>
            <p:ph idx="1"/>
            <p:extLst>
              <p:ext uri="{D42A27DB-BD31-4B8C-83A1-F6EECF244321}">
                <p14:modId xmlns:p14="http://schemas.microsoft.com/office/powerpoint/2010/main" val="2771679064"/>
              </p:ext>
            </p:extLst>
          </p:nvPr>
        </p:nvGraphicFramePr>
        <p:xfrm>
          <a:off x="395288" y="1268413"/>
          <a:ext cx="8280400" cy="5295904"/>
        </p:xfrm>
        <a:graphic>
          <a:graphicData uri="http://schemas.openxmlformats.org/drawingml/2006/table">
            <a:tbl>
              <a:tblPr/>
              <a:tblGrid>
                <a:gridCol w="760412"/>
                <a:gridCol w="1854200"/>
                <a:gridCol w="5665788"/>
              </a:tblGrid>
              <a:tr h="433388">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2000" b="1" i="0" u="none" strike="noStrike" cap="none" normalizeH="0" baseline="0" dirty="0" smtClean="0">
                          <a:ln>
                            <a:noFill/>
                          </a:ln>
                          <a:solidFill>
                            <a:schemeClr val="tx1"/>
                          </a:solidFill>
                          <a:effectLst/>
                          <a:latin typeface="华文仿宋" pitchFamily="2" charset="-122"/>
                          <a:ea typeface="华文仿宋" pitchFamily="2" charset="-122"/>
                        </a:rPr>
                        <a:t>　</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Pct val="85000"/>
                        <a:buFontTx/>
                        <a:buNone/>
                        <a:tabLst/>
                      </a:pPr>
                      <a:r>
                        <a:rPr kumimoji="0" lang="zh-CN" altLang="en-US" sz="2000" b="1" i="0" u="none" strike="noStrike" cap="none" normalizeH="0" baseline="0" smtClean="0">
                          <a:ln>
                            <a:noFill/>
                          </a:ln>
                          <a:solidFill>
                            <a:schemeClr val="tx1"/>
                          </a:solidFill>
                          <a:effectLst/>
                          <a:latin typeface="华文仿宋" pitchFamily="2" charset="-122"/>
                          <a:ea typeface="华文仿宋" pitchFamily="2" charset="-122"/>
                        </a:rPr>
                        <a:t>模块名称</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Pct val="85000"/>
                        <a:buFontTx/>
                        <a:buNone/>
                        <a:tabLst/>
                      </a:pPr>
                      <a:r>
                        <a:rPr kumimoji="0" lang="zh-CN" altLang="en-US" sz="2000" b="1" i="0" u="none" strike="noStrike" cap="none" normalizeH="0" baseline="0" smtClean="0">
                          <a:ln>
                            <a:noFill/>
                          </a:ln>
                          <a:solidFill>
                            <a:schemeClr val="tx1"/>
                          </a:solidFill>
                          <a:effectLst/>
                          <a:latin typeface="华文仿宋" pitchFamily="2" charset="-122"/>
                          <a:ea typeface="华文仿宋" pitchFamily="2" charset="-122"/>
                        </a:rPr>
                        <a:t>功能概述</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2913">
                <a:tc rowSpan="6">
                  <a:txBody>
                    <a:bodyPr/>
                    <a:lstStyle/>
                    <a:p>
                      <a:pPr marL="342900" marR="0" lvl="0" indent="-342900" algn="ctr" defTabSz="914400" rtl="0" eaLnBrk="1" fontAlgn="ctr" latinLnBrk="0" hangingPunct="1">
                        <a:lnSpc>
                          <a:spcPct val="100000"/>
                        </a:lnSpc>
                        <a:spcBef>
                          <a:spcPct val="0"/>
                        </a:spcBef>
                        <a:spcAft>
                          <a:spcPct val="0"/>
                        </a:spcAft>
                        <a:buClrTx/>
                        <a:buSzPct val="85000"/>
                        <a:buFontTx/>
                        <a:buNone/>
                        <a:tabLst/>
                      </a:pPr>
                      <a:r>
                        <a:rPr kumimoji="0" lang="zh-CN" altLang="en-US" sz="2000" b="1" i="0" u="none" strike="noStrike" cap="none" normalizeH="0" baseline="0" smtClean="0">
                          <a:ln>
                            <a:noFill/>
                          </a:ln>
                          <a:solidFill>
                            <a:schemeClr val="tx1"/>
                          </a:solidFill>
                          <a:effectLst/>
                          <a:latin typeface="华文仿宋" pitchFamily="2" charset="-122"/>
                          <a:ea typeface="华文仿宋" pitchFamily="2" charset="-122"/>
                        </a:rPr>
                        <a:t>业务</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录取数据</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查看、统计、下载新生录取数据、照片</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rgbClr val="0000FF"/>
                          </a:solidFill>
                          <a:effectLst/>
                          <a:latin typeface="华文仿宋" pitchFamily="2" charset="-122"/>
                          <a:ea typeface="华文仿宋" pitchFamily="2" charset="-122"/>
                        </a:rPr>
                        <a:t>学籍注册       </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rgbClr val="0000FF"/>
                          </a:solidFill>
                          <a:effectLst/>
                          <a:latin typeface="华文仿宋" pitchFamily="2" charset="-122"/>
                          <a:ea typeface="华文仿宋" pitchFamily="2" charset="-122"/>
                        </a:rPr>
                        <a:t>标注新生报到入学情况，实施新生学籍电子注册</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rgbClr val="0000FF"/>
                          </a:solidFill>
                          <a:effectLst/>
                          <a:latin typeface="华文仿宋" pitchFamily="2" charset="-122"/>
                          <a:ea typeface="华文仿宋" pitchFamily="2" charset="-122"/>
                        </a:rPr>
                        <a:t>在校生</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dirty="0" smtClean="0">
                          <a:ln>
                            <a:noFill/>
                          </a:ln>
                          <a:solidFill>
                            <a:srgbClr val="0000FF"/>
                          </a:solidFill>
                          <a:effectLst/>
                          <a:latin typeface="华文仿宋" pitchFamily="2" charset="-122"/>
                          <a:ea typeface="华文仿宋" pitchFamily="2" charset="-122"/>
                        </a:rPr>
                        <a:t>管理、维护学生在校期间的信息变化、学籍变动</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39846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图像校对</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管理、维护预计毕业生照片</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rgbClr val="0000FF"/>
                          </a:solidFill>
                          <a:effectLst/>
                          <a:latin typeface="华文仿宋" pitchFamily="2" charset="-122"/>
                          <a:ea typeface="华文仿宋" pitchFamily="2" charset="-122"/>
                        </a:rPr>
                        <a:t>学历注册</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dirty="0" smtClean="0">
                          <a:ln>
                            <a:noFill/>
                          </a:ln>
                          <a:solidFill>
                            <a:srgbClr val="0000FF"/>
                          </a:solidFill>
                          <a:effectLst/>
                          <a:latin typeface="华文仿宋" pitchFamily="2" charset="-122"/>
                          <a:ea typeface="华文仿宋" pitchFamily="2" charset="-122"/>
                        </a:rPr>
                        <a:t>管理、维护毕业生学历电子注册信息</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学生票</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标注学生乘车区间信息</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4500">
                <a:tc rowSpan="5">
                  <a:txBody>
                    <a:bodyPr/>
                    <a:lstStyle/>
                    <a:p>
                      <a:pPr marL="342900" marR="0" lvl="0" indent="-342900" algn="ctr" defTabSz="914400" rtl="0" eaLnBrk="1" fontAlgn="ctr" latinLnBrk="0" hangingPunct="1">
                        <a:lnSpc>
                          <a:spcPct val="100000"/>
                        </a:lnSpc>
                        <a:spcBef>
                          <a:spcPct val="0"/>
                        </a:spcBef>
                        <a:spcAft>
                          <a:spcPct val="0"/>
                        </a:spcAft>
                        <a:buClrTx/>
                        <a:buSzPct val="85000"/>
                        <a:buFontTx/>
                        <a:buNone/>
                        <a:tabLst/>
                      </a:pPr>
                      <a:r>
                        <a:rPr kumimoji="0" lang="zh-CN" altLang="en-US" sz="2000" b="1" i="0" u="none" strike="noStrike" cap="none" normalizeH="0" baseline="0" smtClean="0">
                          <a:ln>
                            <a:noFill/>
                          </a:ln>
                          <a:solidFill>
                            <a:schemeClr val="tx1"/>
                          </a:solidFill>
                          <a:effectLst/>
                          <a:latin typeface="华文仿宋" pitchFamily="2" charset="-122"/>
                          <a:ea typeface="华文仿宋" pitchFamily="2" charset="-122"/>
                        </a:rPr>
                        <a:t>辅助</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账号管理</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管理账号、授权</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76250">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公文收发</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可追踪接收、阅读情况的内部邮件系统</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4500">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工作论坛</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工作交流、意见建议</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2913">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资料库</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操作指南、数据字典、工具软件</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r h="441325">
                <a:tc vMerge="1">
                  <a:txBody>
                    <a:bodyPr/>
                    <a:lstStyle/>
                    <a:p>
                      <a:endParaRPr lang="zh-CN" altLang="en-US"/>
                    </a:p>
                  </a:txBody>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个人信息</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Pct val="85000"/>
                        <a:buFontTx/>
                        <a:buNone/>
                        <a:tabLst/>
                      </a:pPr>
                      <a:r>
                        <a:rPr kumimoji="0" lang="zh-CN" altLang="en-US" sz="1600" b="1" i="0" u="none" strike="noStrike" cap="none" normalizeH="0" baseline="0" smtClean="0">
                          <a:ln>
                            <a:noFill/>
                          </a:ln>
                          <a:solidFill>
                            <a:schemeClr val="tx1"/>
                          </a:solidFill>
                          <a:effectLst/>
                          <a:latin typeface="华文仿宋" pitchFamily="2" charset="-122"/>
                          <a:ea typeface="华文仿宋" pitchFamily="2" charset="-122"/>
                        </a:rPr>
                        <a:t>实名注册信息、修改密码、登录日志、操作日志</a:t>
                      </a:r>
                    </a:p>
                  </a:txBody>
                  <a:tcPr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FFCE06EF-2A44-4023-A7E1-B897497F0D01}" type="slidenum">
              <a:rPr lang="en-US" altLang="zh-CN"/>
              <a:pPr/>
              <a:t>70</a:t>
            </a:fld>
            <a:endParaRPr lang="en-US" altLang="zh-CN" dirty="0"/>
          </a:p>
        </p:txBody>
      </p:sp>
      <p:sp>
        <p:nvSpPr>
          <p:cNvPr id="572418"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学历</a:t>
            </a:r>
            <a:r>
              <a:rPr lang="zh-CN" altLang="en-US" b="1" dirty="0">
                <a:solidFill>
                  <a:schemeClr val="bg1"/>
                </a:solidFill>
                <a:latin typeface="微软雅黑" pitchFamily="34" charset="-122"/>
                <a:ea typeface="微软雅黑" pitchFamily="34" charset="-122"/>
              </a:rPr>
              <a:t>勘误</a:t>
            </a:r>
          </a:p>
        </p:txBody>
      </p:sp>
      <p:sp>
        <p:nvSpPr>
          <p:cNvPr id="572419" name="Rectangle 3"/>
          <p:cNvSpPr>
            <a:spLocks noGrp="1" noChangeArrowheads="1"/>
          </p:cNvSpPr>
          <p:nvPr>
            <p:ph type="body" sz="half" idx="1"/>
          </p:nvPr>
        </p:nvSpPr>
        <p:spPr>
          <a:xfrm>
            <a:off x="179388" y="1341438"/>
            <a:ext cx="8785225" cy="4031778"/>
          </a:xfrm>
          <a:noFill/>
          <a:ln/>
        </p:spPr>
        <p:txBody>
          <a:bodyPr/>
          <a:lstStyle/>
          <a:p>
            <a:pPr marL="609600" indent="-609600">
              <a:lnSpc>
                <a:spcPct val="200000"/>
              </a:lnSpc>
              <a:buFont typeface="Wingdings" pitchFamily="2" charset="2"/>
              <a:buAutoNum type="arabicPeriod"/>
            </a:pPr>
            <a:r>
              <a:rPr lang="zh-CN" altLang="en-US" sz="2400" b="1" dirty="0" smtClean="0">
                <a:latin typeface="华文仿宋" pitchFamily="2" charset="-122"/>
                <a:ea typeface="华文仿宋" pitchFamily="2" charset="-122"/>
              </a:rPr>
              <a:t>已</a:t>
            </a:r>
            <a:r>
              <a:rPr lang="zh-CN" altLang="en-US" sz="2400" b="1" dirty="0">
                <a:latin typeface="华文仿宋" pitchFamily="2" charset="-122"/>
                <a:ea typeface="华文仿宋" pitchFamily="2" charset="-122"/>
              </a:rPr>
              <a:t>注册</a:t>
            </a:r>
            <a:r>
              <a:rPr lang="zh-CN" altLang="en-US" sz="2400" b="1" dirty="0" smtClean="0">
                <a:latin typeface="华文仿宋" pitchFamily="2" charset="-122"/>
                <a:ea typeface="华文仿宋" pitchFamily="2" charset="-122"/>
              </a:rPr>
              <a:t>学历（含十年回登）可以单个或批量勘误。</a:t>
            </a:r>
            <a:endParaRPr lang="en-US" altLang="zh-CN" sz="2400" b="1" dirty="0" smtClean="0">
              <a:latin typeface="华文仿宋" pitchFamily="2" charset="-122"/>
              <a:ea typeface="华文仿宋" pitchFamily="2" charset="-122"/>
            </a:endParaRPr>
          </a:p>
          <a:p>
            <a:pPr marL="609600" indent="-609600">
              <a:lnSpc>
                <a:spcPct val="200000"/>
              </a:lnSpc>
              <a:buFont typeface="Wingdings" pitchFamily="2" charset="2"/>
              <a:buAutoNum type="arabicPeriod"/>
            </a:pPr>
            <a:r>
              <a:rPr lang="zh-CN" altLang="en-US" sz="2400" b="1" dirty="0" smtClean="0">
                <a:solidFill>
                  <a:srgbClr val="0000FF"/>
                </a:solidFill>
                <a:latin typeface="黑体" panose="02010609060101010101" pitchFamily="49" charset="-122"/>
                <a:ea typeface="黑体" panose="02010609060101010101" pitchFamily="49" charset="-122"/>
              </a:rPr>
              <a:t>学历勘误审核规则与在校生学籍修改类似：双改需部级核准，其它情况省级审核通过即可。</a:t>
            </a:r>
            <a:endParaRPr lang="zh-CN" altLang="en-US" sz="2400" b="1" dirty="0">
              <a:solidFill>
                <a:srgbClr val="0000FF"/>
              </a:solidFill>
              <a:latin typeface="黑体" panose="02010609060101010101" pitchFamily="49" charset="-122"/>
              <a:ea typeface="黑体" panose="02010609060101010101" pitchFamily="49" charset="-122"/>
            </a:endParaRPr>
          </a:p>
          <a:p>
            <a:pPr marL="609600" indent="-609600">
              <a:lnSpc>
                <a:spcPct val="200000"/>
              </a:lnSpc>
              <a:buFont typeface="Wingdings" pitchFamily="2" charset="2"/>
              <a:buAutoNum type="arabicPeriod"/>
            </a:pPr>
            <a:r>
              <a:rPr lang="zh-CN" altLang="en-US" sz="2400" b="1" dirty="0">
                <a:latin typeface="华文仿宋" pitchFamily="2" charset="-122"/>
                <a:ea typeface="华文仿宋" pitchFamily="2" charset="-122"/>
              </a:rPr>
              <a:t>换</a:t>
            </a:r>
            <a:r>
              <a:rPr lang="zh-CN" altLang="en-US" sz="2400" b="1" dirty="0" smtClean="0">
                <a:latin typeface="华文仿宋" pitchFamily="2" charset="-122"/>
                <a:ea typeface="华文仿宋" pitchFamily="2" charset="-122"/>
              </a:rPr>
              <a:t>证：无需</a:t>
            </a:r>
            <a:r>
              <a:rPr lang="zh-CN" altLang="en-US" sz="2400" b="1" dirty="0">
                <a:latin typeface="华文仿宋" pitchFamily="2" charset="-122"/>
                <a:ea typeface="华文仿宋" pitchFamily="2" charset="-122"/>
              </a:rPr>
              <a:t>省级审核，实时生效，应避免误操作</a:t>
            </a:r>
            <a:r>
              <a:rPr lang="zh-CN" altLang="en-US" sz="2400" b="1"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pPr marL="0" indent="0">
              <a:lnSpc>
                <a:spcPct val="200000"/>
              </a:lnSpc>
              <a:buNone/>
            </a:pPr>
            <a:r>
              <a:rPr lang="en-US" altLang="zh-CN" sz="2400" b="1" dirty="0" smtClean="0">
                <a:solidFill>
                  <a:srgbClr val="FF0000"/>
                </a:solidFill>
                <a:latin typeface="华文仿宋" pitchFamily="2" charset="-122"/>
                <a:ea typeface="华文仿宋" pitchFamily="2" charset="-122"/>
              </a:rPr>
              <a:t>        </a:t>
            </a:r>
            <a:r>
              <a:rPr lang="zh-CN" altLang="en-US" sz="2400" b="1" dirty="0" smtClean="0">
                <a:solidFill>
                  <a:srgbClr val="FF0000"/>
                </a:solidFill>
                <a:latin typeface="微软雅黑" pitchFamily="34" charset="-122"/>
                <a:ea typeface="微软雅黑" pitchFamily="34" charset="-122"/>
              </a:rPr>
              <a:t>换</a:t>
            </a:r>
            <a:r>
              <a:rPr lang="zh-CN" altLang="en-US" sz="2400" b="1" dirty="0">
                <a:solidFill>
                  <a:srgbClr val="FF0000"/>
                </a:solidFill>
                <a:latin typeface="微软雅黑" pitchFamily="34" charset="-122"/>
                <a:ea typeface="微软雅黑" pitchFamily="34" charset="-122"/>
              </a:rPr>
              <a:t>证日期将作为新的毕业日期，</a:t>
            </a:r>
            <a:r>
              <a:rPr lang="zh-CN" altLang="en-US" sz="2400" b="1" dirty="0" smtClean="0">
                <a:solidFill>
                  <a:srgbClr val="FF0000"/>
                </a:solidFill>
                <a:latin typeface="微软雅黑" pitchFamily="34" charset="-122"/>
                <a:ea typeface="微软雅黑" pitchFamily="34" charset="-122"/>
              </a:rPr>
              <a:t>请仔细确认！</a:t>
            </a:r>
            <a:endParaRPr lang="zh-CN" altLang="en-US" sz="2400" b="1"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B4278946-CE32-4992-8CF7-154D267C1DA9}" type="slidenum">
              <a:rPr lang="en-US" altLang="zh-CN"/>
              <a:pPr/>
              <a:t>71</a:t>
            </a:fld>
            <a:endParaRPr lang="en-US" altLang="zh-CN"/>
          </a:p>
        </p:txBody>
      </p:sp>
      <p:sp>
        <p:nvSpPr>
          <p:cNvPr id="764930"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学历注销</a:t>
            </a:r>
          </a:p>
        </p:txBody>
      </p:sp>
      <p:sp>
        <p:nvSpPr>
          <p:cNvPr id="764931" name="Rectangle 3"/>
          <p:cNvSpPr>
            <a:spLocks noGrp="1" noChangeArrowheads="1"/>
          </p:cNvSpPr>
          <p:nvPr>
            <p:ph type="body" sz="half" idx="1"/>
          </p:nvPr>
        </p:nvSpPr>
        <p:spPr>
          <a:xfrm>
            <a:off x="466725" y="1196752"/>
            <a:ext cx="8137723" cy="5544616"/>
          </a:xfrm>
          <a:noFill/>
          <a:ln/>
        </p:spPr>
        <p:txBody>
          <a:bodyPr/>
          <a:lstStyle/>
          <a:p>
            <a:pPr marL="609600" indent="-609600">
              <a:lnSpc>
                <a:spcPct val="150000"/>
              </a:lnSpc>
              <a:buFont typeface="Wingdings" pitchFamily="2" charset="2"/>
              <a:buNone/>
            </a:pPr>
            <a:r>
              <a:rPr lang="zh-CN" altLang="en-US" sz="2000" b="1" dirty="0" smtClean="0">
                <a:ea typeface="华文仿宋" pitchFamily="2" charset="-122"/>
              </a:rPr>
              <a:t>工作流程：</a:t>
            </a:r>
          </a:p>
          <a:p>
            <a:pPr marL="609600" indent="-609600">
              <a:lnSpc>
                <a:spcPct val="150000"/>
              </a:lnSpc>
              <a:buFont typeface="Wingdings" pitchFamily="2" charset="2"/>
              <a:buAutoNum type="arabicPeriod"/>
            </a:pPr>
            <a:r>
              <a:rPr lang="zh-CN" altLang="en-US" sz="2000" b="1" dirty="0" smtClean="0">
                <a:ea typeface="华文仿宋" pitchFamily="2" charset="-122"/>
              </a:rPr>
              <a:t>高校在线申请注销学历（有两个选项，需注明原因）；</a:t>
            </a:r>
          </a:p>
          <a:p>
            <a:pPr marL="609600" indent="-609600">
              <a:lnSpc>
                <a:spcPct val="150000"/>
              </a:lnSpc>
              <a:buFont typeface="Wingdings" pitchFamily="2" charset="2"/>
              <a:buAutoNum type="arabicPeriod"/>
            </a:pPr>
            <a:r>
              <a:rPr lang="zh-CN" altLang="en-US" sz="2000" b="1" dirty="0" smtClean="0">
                <a:ea typeface="华文仿宋" pitchFamily="2" charset="-122"/>
              </a:rPr>
              <a:t>线下递交相关纸质材料；</a:t>
            </a:r>
          </a:p>
          <a:p>
            <a:pPr marL="609600" indent="-609600">
              <a:lnSpc>
                <a:spcPct val="150000"/>
              </a:lnSpc>
              <a:buFont typeface="Wingdings" pitchFamily="2" charset="2"/>
              <a:buAutoNum type="arabicPeriod"/>
            </a:pPr>
            <a:r>
              <a:rPr lang="zh-CN" altLang="en-US" sz="2000" b="1" dirty="0" smtClean="0">
                <a:ea typeface="华文仿宋" pitchFamily="2" charset="-122"/>
              </a:rPr>
              <a:t>省级在线审核（结合纸质材料）；</a:t>
            </a:r>
          </a:p>
          <a:p>
            <a:pPr marL="609600" indent="-609600">
              <a:lnSpc>
                <a:spcPct val="150000"/>
              </a:lnSpc>
              <a:buFont typeface="Wingdings" pitchFamily="2" charset="2"/>
              <a:buAutoNum type="arabicPeriod"/>
            </a:pPr>
            <a:r>
              <a:rPr lang="zh-CN" altLang="en-US" sz="2000" b="1" dirty="0" smtClean="0">
                <a:ea typeface="黑体" pitchFamily="2" charset="-122"/>
              </a:rPr>
              <a:t>省级审核通过，学历注册数据注销，已颁发的学历证书宣告作废。</a:t>
            </a:r>
          </a:p>
          <a:p>
            <a:pPr marL="609600" indent="-609600">
              <a:lnSpc>
                <a:spcPct val="150000"/>
              </a:lnSpc>
              <a:buFont typeface="Wingdings" pitchFamily="2" charset="2"/>
              <a:buNone/>
            </a:pPr>
            <a:r>
              <a:rPr lang="zh-CN" altLang="en-US" sz="2000" b="1" dirty="0" smtClean="0">
                <a:ea typeface="华文仿宋" pitchFamily="2" charset="-122"/>
              </a:rPr>
              <a:t>注意事项：</a:t>
            </a:r>
          </a:p>
          <a:p>
            <a:pPr marL="609600" indent="-609600">
              <a:lnSpc>
                <a:spcPct val="150000"/>
              </a:lnSpc>
              <a:buFont typeface="Wingdings" pitchFamily="2" charset="2"/>
              <a:buChar char="Ø"/>
            </a:pPr>
            <a:r>
              <a:rPr lang="zh-CN" altLang="en-US" sz="2000" b="1" dirty="0" smtClean="0">
                <a:ea typeface="华文仿宋" pitchFamily="2" charset="-122"/>
              </a:rPr>
              <a:t>在</a:t>
            </a:r>
            <a:r>
              <a:rPr lang="zh-CN" altLang="en-US" sz="2000" b="1" dirty="0">
                <a:ea typeface="华文仿宋" pitchFamily="2" charset="-122"/>
              </a:rPr>
              <a:t>省级审核之前，可在日志管理中删掉注销</a:t>
            </a:r>
            <a:r>
              <a:rPr lang="zh-CN" altLang="en-US" sz="2000" b="1" dirty="0" smtClean="0">
                <a:ea typeface="华文仿宋" pitchFamily="2" charset="-122"/>
              </a:rPr>
              <a:t>申请；</a:t>
            </a:r>
            <a:endParaRPr lang="zh-CN" altLang="en-US" sz="2000" b="1" dirty="0">
              <a:ea typeface="华文仿宋" pitchFamily="2" charset="-122"/>
            </a:endParaRPr>
          </a:p>
          <a:p>
            <a:pPr marL="609600" indent="-609600">
              <a:lnSpc>
                <a:spcPct val="150000"/>
              </a:lnSpc>
              <a:buFont typeface="Wingdings" pitchFamily="2" charset="2"/>
              <a:buChar char="Ø"/>
            </a:pPr>
            <a:r>
              <a:rPr lang="zh-CN" altLang="en-US" sz="2000" b="1" dirty="0" smtClean="0">
                <a:solidFill>
                  <a:srgbClr val="0000FF"/>
                </a:solidFill>
                <a:ea typeface="华文仿宋" pitchFamily="2" charset="-122"/>
              </a:rPr>
              <a:t>两</a:t>
            </a:r>
            <a:r>
              <a:rPr lang="zh-CN" altLang="en-US" sz="2000" b="1" dirty="0">
                <a:solidFill>
                  <a:srgbClr val="0000FF"/>
                </a:solidFill>
                <a:ea typeface="华文仿宋" pitchFamily="2" charset="-122"/>
              </a:rPr>
              <a:t>个选项：撤销学历并恢复学籍、注销学历并取消</a:t>
            </a:r>
            <a:r>
              <a:rPr lang="zh-CN" altLang="en-US" sz="2000" b="1" dirty="0" smtClean="0">
                <a:solidFill>
                  <a:srgbClr val="0000FF"/>
                </a:solidFill>
                <a:ea typeface="华文仿宋" pitchFamily="2" charset="-122"/>
              </a:rPr>
              <a:t>学籍；</a:t>
            </a:r>
            <a:endParaRPr lang="en-US" altLang="zh-CN" sz="2000" b="1" dirty="0" smtClean="0">
              <a:solidFill>
                <a:srgbClr val="0000FF"/>
              </a:solidFill>
              <a:ea typeface="华文仿宋" pitchFamily="2" charset="-122"/>
            </a:endParaRPr>
          </a:p>
          <a:p>
            <a:pPr marL="609600" indent="-609600">
              <a:lnSpc>
                <a:spcPct val="150000"/>
              </a:lnSpc>
              <a:buFont typeface="Wingdings" pitchFamily="2" charset="2"/>
              <a:buChar char="Ø"/>
            </a:pPr>
            <a:r>
              <a:rPr lang="zh-CN" altLang="en-US" sz="2000" b="1" dirty="0" smtClean="0">
                <a:ea typeface="华文仿宋" pitchFamily="2" charset="-122"/>
              </a:rPr>
              <a:t>撤销学历并恢复学籍后，可以重新</a:t>
            </a:r>
            <a:r>
              <a:rPr lang="zh-CN" altLang="en-US" sz="2000" b="1" dirty="0">
                <a:ea typeface="华文仿宋" pitchFamily="2" charset="-122"/>
              </a:rPr>
              <a:t>注册学历，</a:t>
            </a:r>
            <a:r>
              <a:rPr lang="zh-CN" altLang="en-US" sz="2000" b="1" dirty="0" smtClean="0">
                <a:solidFill>
                  <a:srgbClr val="0000FF"/>
                </a:solidFill>
                <a:latin typeface="微软雅黑" panose="020B0503020204020204" pitchFamily="34" charset="-122"/>
                <a:ea typeface="微软雅黑" panose="020B0503020204020204" pitchFamily="34" charset="-122"/>
              </a:rPr>
              <a:t>原证书编号可用。</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marL="609600" indent="-609600">
              <a:lnSpc>
                <a:spcPct val="150000"/>
              </a:lnSpc>
              <a:buFont typeface="Wingdings" pitchFamily="2" charset="2"/>
              <a:buChar char="Ø"/>
            </a:pPr>
            <a:r>
              <a:rPr lang="zh-CN" altLang="en-US" sz="2000" b="1" dirty="0" smtClean="0">
                <a:solidFill>
                  <a:srgbClr val="FF0000"/>
                </a:solidFill>
                <a:latin typeface="微软雅黑" panose="020B0503020204020204" pitchFamily="34" charset="-122"/>
                <a:ea typeface="微软雅黑" panose="020B0503020204020204" pitchFamily="34" charset="-122"/>
              </a:rPr>
              <a:t>经学历认证鉴定为不予认可的学历，不能注销。</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72</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为</a:t>
            </a:r>
            <a:r>
              <a:rPr lang="zh-CN" altLang="en-US" sz="2400" dirty="0">
                <a:latin typeface="华文中宋" pitchFamily="2" charset="-122"/>
                <a:ea typeface="华文中宋" pitchFamily="2" charset="-122"/>
              </a:rPr>
              <a:t>保证高等教育学历证书电子注册网上查询系统内容的完整性和准确性，我部决定</a:t>
            </a:r>
            <a:r>
              <a:rPr lang="zh-CN" altLang="en-US" sz="2400" dirty="0">
                <a:solidFill>
                  <a:srgbClr val="0000FF"/>
                </a:solidFill>
                <a:latin typeface="华文中宋" pitchFamily="2" charset="-122"/>
                <a:ea typeface="华文中宋" pitchFamily="2" charset="-122"/>
              </a:rPr>
              <a:t>自</a:t>
            </a:r>
            <a:r>
              <a:rPr lang="en-US" altLang="zh-CN" sz="2400" dirty="0">
                <a:solidFill>
                  <a:srgbClr val="0000FF"/>
                </a:solidFill>
                <a:latin typeface="华文中宋" pitchFamily="2" charset="-122"/>
                <a:ea typeface="华文中宋" pitchFamily="2" charset="-122"/>
              </a:rPr>
              <a:t>2002</a:t>
            </a:r>
            <a:r>
              <a:rPr lang="zh-CN" altLang="en-US" sz="2400" dirty="0">
                <a:solidFill>
                  <a:srgbClr val="0000FF"/>
                </a:solidFill>
                <a:latin typeface="华文中宋" pitchFamily="2" charset="-122"/>
                <a:ea typeface="华文中宋" pitchFamily="2" charset="-122"/>
              </a:rPr>
              <a:t>年始高等教育毕（结）业生的相片、身份证号码须同注册证书一同上网</a:t>
            </a:r>
            <a:r>
              <a:rPr lang="zh-CN" altLang="en-US" sz="2400" dirty="0">
                <a:latin typeface="华文中宋" pitchFamily="2" charset="-122"/>
                <a:ea typeface="华文中宋" pitchFamily="2" charset="-122"/>
              </a:rPr>
              <a:t>，并确定上网图像片采集、制作工作由新华通讯社所属的中国图片社统一完成，以确保上网相片的规格、质量，确保国家人才数据库建设的质量和安全</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a:latin typeface="华文中宋" pitchFamily="2" charset="-122"/>
                <a:ea typeface="华文中宋" pitchFamily="2" charset="-122"/>
              </a:rPr>
              <a:t>——《</a:t>
            </a:r>
            <a:r>
              <a:rPr lang="zh-CN" altLang="en-US" sz="1800" b="1" dirty="0">
                <a:latin typeface="华文中宋" pitchFamily="2" charset="-122"/>
                <a:ea typeface="华文中宋" pitchFamily="2" charset="-122"/>
              </a:rPr>
              <a:t>教育部办公厅关于高等教育学历证书电子注册图像采集</a:t>
            </a:r>
            <a:r>
              <a:rPr lang="zh-CN" altLang="en-US" sz="1800" b="1" dirty="0" smtClean="0">
                <a:latin typeface="华文中宋" pitchFamily="2" charset="-122"/>
                <a:ea typeface="华文中宋" pitchFamily="2" charset="-122"/>
              </a:rPr>
              <a:t>工作</a:t>
            </a:r>
            <a:endParaRPr lang="en-US" altLang="zh-CN" sz="1800" b="1" dirty="0" smtClean="0">
              <a:latin typeface="华文中宋" pitchFamily="2" charset="-122"/>
              <a:ea typeface="华文中宋" pitchFamily="2" charset="-122"/>
            </a:endParaRPr>
          </a:p>
          <a:p>
            <a:pPr marL="0" indent="0" algn="r">
              <a:lnSpc>
                <a:spcPct val="150000"/>
              </a:lnSpc>
              <a:spcBef>
                <a:spcPts val="1000"/>
              </a:spcBef>
              <a:spcAft>
                <a:spcPts val="1000"/>
              </a:spcAft>
              <a:buNone/>
            </a:pPr>
            <a:r>
              <a:rPr lang="zh-CN" altLang="en-US" sz="1800" b="1" dirty="0" smtClean="0">
                <a:latin typeface="华文中宋" pitchFamily="2" charset="-122"/>
                <a:ea typeface="华文中宋" pitchFamily="2" charset="-122"/>
              </a:rPr>
              <a:t>有关事项的</a:t>
            </a:r>
            <a:r>
              <a:rPr lang="zh-CN" altLang="en-US" sz="1800" b="1" dirty="0">
                <a:latin typeface="华文中宋" pitchFamily="2" charset="-122"/>
                <a:ea typeface="华文中宋" pitchFamily="2" charset="-122"/>
              </a:rPr>
              <a:t>紧急通知</a:t>
            </a:r>
            <a:r>
              <a:rPr lang="en-US" altLang="zh-CN" sz="1800" b="1" dirty="0">
                <a:latin typeface="华文中宋" pitchFamily="2" charset="-122"/>
                <a:ea typeface="华文中宋" pitchFamily="2" charset="-122"/>
              </a:rPr>
              <a:t>》</a:t>
            </a:r>
            <a:r>
              <a:rPr lang="zh-CN" altLang="en-US" sz="1800" b="1" dirty="0">
                <a:latin typeface="华文中宋" pitchFamily="2" charset="-122"/>
                <a:ea typeface="华文中宋" pitchFamily="2" charset="-122"/>
              </a:rPr>
              <a:t>教学</a:t>
            </a:r>
            <a:r>
              <a:rPr lang="en-US" altLang="zh-CN" sz="1800" b="1" dirty="0">
                <a:latin typeface="华文中宋" pitchFamily="2" charset="-122"/>
                <a:ea typeface="华文中宋" pitchFamily="2" charset="-122"/>
              </a:rPr>
              <a:t>[2002]118</a:t>
            </a:r>
            <a:r>
              <a:rPr lang="zh-CN" altLang="en-US" sz="1800" b="1" dirty="0">
                <a:latin typeface="华文中宋" pitchFamily="2" charset="-122"/>
                <a:ea typeface="华文中宋" pitchFamily="2" charset="-122"/>
              </a:rPr>
              <a:t>号</a:t>
            </a:r>
            <a:endParaRPr lang="en-US" altLang="zh-CN" dirty="0">
              <a:ea typeface="宋体" charset="-122"/>
            </a:endParaRPr>
          </a:p>
        </p:txBody>
      </p:sp>
      <p:sp>
        <p:nvSpPr>
          <p:cNvPr id="5"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学历照片管理</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1615773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73</a:t>
            </a:fld>
            <a:endParaRPr lang="en-US" altLang="zh-CN" dirty="0"/>
          </a:p>
        </p:txBody>
      </p:sp>
      <p:sp>
        <p:nvSpPr>
          <p:cNvPr id="6" name="Rectangle 3"/>
          <p:cNvSpPr>
            <a:spLocks noGrp="1" noRot="1" noChangeArrowheads="1"/>
          </p:cNvSpPr>
          <p:nvPr>
            <p:ph type="body" idx="1"/>
          </p:nvPr>
        </p:nvSpPr>
        <p:spPr>
          <a:xfrm>
            <a:off x="395288" y="1340768"/>
            <a:ext cx="8569200" cy="5184576"/>
          </a:xfrm>
        </p:spPr>
        <p:txBody>
          <a:bodyPr/>
          <a:lstStyle/>
          <a:p>
            <a:pPr marL="0" indent="0">
              <a:lnSpc>
                <a:spcPct val="150000"/>
              </a:lnSpc>
              <a:spcBef>
                <a:spcPts val="1000"/>
              </a:spcBef>
              <a:spcAft>
                <a:spcPts val="1000"/>
              </a:spcAft>
              <a:buNone/>
            </a:pPr>
            <a:r>
              <a:rPr lang="zh-CN" altLang="en-US" sz="2400" dirty="0">
                <a:latin typeface="华文中宋" pitchFamily="2" charset="-122"/>
                <a:ea typeface="华文中宋" pitchFamily="2" charset="-122"/>
              </a:rPr>
              <a:t>      </a:t>
            </a:r>
            <a:r>
              <a:rPr lang="zh-CN" altLang="en-US" sz="2400" dirty="0" smtClean="0">
                <a:latin typeface="华文中宋" pitchFamily="2" charset="-122"/>
                <a:ea typeface="华文中宋" pitchFamily="2" charset="-122"/>
              </a:rPr>
              <a:t>要</a:t>
            </a:r>
            <a:r>
              <a:rPr lang="zh-CN" altLang="en-US" sz="2400" dirty="0">
                <a:latin typeface="华文中宋" pitchFamily="2" charset="-122"/>
                <a:ea typeface="华文中宋" pitchFamily="2" charset="-122"/>
              </a:rPr>
              <a:t>高度重视每份学历证书注册内容的完整性和准确性，完善学历注册的各项内容，特别要确保每一注册学历证书应具备毕业生照片。各高等学校上传注册数据要核对完备各项内容，</a:t>
            </a:r>
            <a:r>
              <a:rPr lang="zh-CN" altLang="en-US" sz="2400" dirty="0">
                <a:solidFill>
                  <a:srgbClr val="0000FF"/>
                </a:solidFill>
                <a:latin typeface="华文中宋" pitchFamily="2" charset="-122"/>
                <a:ea typeface="华文中宋" pitchFamily="2" charset="-122"/>
              </a:rPr>
              <a:t>从今年开始，学历证书电子注册内容缺少毕业生照片的，不提供网上</a:t>
            </a:r>
            <a:r>
              <a:rPr lang="zh-CN" altLang="en-US" sz="2400" dirty="0" smtClean="0">
                <a:solidFill>
                  <a:srgbClr val="0000FF"/>
                </a:solidFill>
                <a:latin typeface="华文中宋" pitchFamily="2" charset="-122"/>
                <a:ea typeface="华文中宋" pitchFamily="2" charset="-122"/>
              </a:rPr>
              <a:t>查询。</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a:latin typeface="华文中宋" pitchFamily="2" charset="-122"/>
                <a:ea typeface="华文中宋" pitchFamily="2" charset="-122"/>
              </a:rPr>
              <a:t>关于做好普通高等教育学历证书即时电子注册的通知</a:t>
            </a:r>
            <a:r>
              <a:rPr lang="en-US" altLang="zh-CN" sz="1800" b="1" dirty="0" smtClean="0">
                <a:latin typeface="华文中宋" pitchFamily="2" charset="-122"/>
                <a:ea typeface="华文中宋" pitchFamily="2" charset="-122"/>
              </a:rPr>
              <a:t>》</a:t>
            </a:r>
          </a:p>
          <a:p>
            <a:pPr marL="0" indent="0" algn="r">
              <a:lnSpc>
                <a:spcPct val="150000"/>
              </a:lnSpc>
              <a:spcBef>
                <a:spcPts val="1000"/>
              </a:spcBef>
              <a:spcAft>
                <a:spcPts val="1000"/>
              </a:spcAft>
              <a:buNone/>
            </a:pPr>
            <a:r>
              <a:rPr lang="zh-CN" altLang="en-US" sz="1800" b="1" dirty="0" smtClean="0">
                <a:latin typeface="华文中宋" pitchFamily="2" charset="-122"/>
                <a:ea typeface="华文中宋" pitchFamily="2" charset="-122"/>
              </a:rPr>
              <a:t>教学</a:t>
            </a:r>
            <a:r>
              <a:rPr lang="zh-CN" altLang="en-US" sz="1800" b="1" dirty="0">
                <a:latin typeface="华文中宋" pitchFamily="2" charset="-122"/>
                <a:ea typeface="华文中宋" pitchFamily="2" charset="-122"/>
              </a:rPr>
              <a:t>司</a:t>
            </a:r>
            <a:r>
              <a:rPr lang="en-US" altLang="zh-CN" sz="1800" b="1" dirty="0">
                <a:latin typeface="华文中宋" pitchFamily="2" charset="-122"/>
                <a:ea typeface="华文中宋" pitchFamily="2" charset="-122"/>
              </a:rPr>
              <a:t>[2011]6</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学历照片管理</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政策文件摘要</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7817707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74</a:t>
            </a:fld>
            <a:endParaRPr lang="en-US" altLang="zh-CN"/>
          </a:p>
        </p:txBody>
      </p:sp>
      <p:sp>
        <p:nvSpPr>
          <p:cNvPr id="770051" name="Rectangle 3"/>
          <p:cNvSpPr>
            <a:spLocks noGrp="1" noChangeArrowheads="1"/>
          </p:cNvSpPr>
          <p:nvPr>
            <p:ph type="body" idx="1"/>
          </p:nvPr>
        </p:nvSpPr>
        <p:spPr>
          <a:xfrm>
            <a:off x="250825" y="1428736"/>
            <a:ext cx="8678893" cy="4592552"/>
          </a:xfrm>
          <a:noFill/>
          <a:ln/>
        </p:spPr>
        <p:txBody>
          <a:bodyPr/>
          <a:lstStyle/>
          <a:p>
            <a:pPr>
              <a:lnSpc>
                <a:spcPct val="200000"/>
              </a:lnSpc>
              <a:buFont typeface="Wingdings" pitchFamily="2" charset="2"/>
              <a:buChar char="Ø"/>
            </a:pPr>
            <a:r>
              <a:rPr lang="zh-CN" altLang="en-US" sz="2400" b="1" dirty="0" smtClean="0">
                <a:solidFill>
                  <a:srgbClr val="0000FF"/>
                </a:solidFill>
                <a:latin typeface="黑体" pitchFamily="2" charset="-122"/>
                <a:ea typeface="黑体" pitchFamily="2" charset="-122"/>
              </a:rPr>
              <a:t>暂无照片的学历究竟能否查到？</a:t>
            </a:r>
            <a:endParaRPr lang="en-US" altLang="zh-CN" sz="2400" b="1" dirty="0" smtClean="0">
              <a:latin typeface="华文仿宋" pitchFamily="2" charset="-122"/>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研究生、普通本专科： </a:t>
            </a:r>
            <a:r>
              <a:rPr lang="en-US" altLang="zh-CN" sz="2000" b="1" dirty="0" smtClean="0">
                <a:latin typeface="华文仿宋" pitchFamily="2" charset="-122"/>
                <a:ea typeface="华文仿宋" pitchFamily="2" charset="-122"/>
              </a:rPr>
              <a:t>2011</a:t>
            </a:r>
            <a:r>
              <a:rPr lang="zh-CN" altLang="en-US" sz="2000" b="1" dirty="0" smtClean="0">
                <a:latin typeface="华文仿宋" pitchFamily="2" charset="-122"/>
                <a:ea typeface="华文仿宋" pitchFamily="2" charset="-122"/>
              </a:rPr>
              <a:t>年起，缺照片均不能查；</a:t>
            </a:r>
            <a:r>
              <a:rPr lang="en-US" altLang="zh-CN" sz="2000" b="1" dirty="0" smtClean="0">
                <a:latin typeface="华文仿宋" pitchFamily="2" charset="-122"/>
                <a:ea typeface="华文仿宋" pitchFamily="2" charset="-122"/>
              </a:rPr>
              <a:t>2011</a:t>
            </a:r>
            <a:r>
              <a:rPr lang="zh-CN" altLang="en-US" sz="2000" b="1" dirty="0" smtClean="0">
                <a:latin typeface="华文仿宋" pitchFamily="2" charset="-122"/>
                <a:ea typeface="华文仿宋" pitchFamily="2" charset="-122"/>
              </a:rPr>
              <a:t>年之前的，补充输入身份证号可查。</a:t>
            </a: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成人本专科、网络教育、开放教育：</a:t>
            </a:r>
            <a:r>
              <a:rPr lang="en-US" altLang="zh-CN" sz="2000" b="1" dirty="0" smtClean="0">
                <a:latin typeface="华文仿宋" pitchFamily="2" charset="-122"/>
                <a:ea typeface="华文仿宋" pitchFamily="2" charset="-122"/>
              </a:rPr>
              <a:t>2012</a:t>
            </a:r>
            <a:r>
              <a:rPr lang="zh-CN" altLang="en-US" sz="2000" b="1" dirty="0" smtClean="0">
                <a:latin typeface="华文仿宋" pitchFamily="2" charset="-122"/>
                <a:ea typeface="华文仿宋" pitchFamily="2" charset="-122"/>
              </a:rPr>
              <a:t>年起，缺照片均不能查；</a:t>
            </a:r>
            <a:r>
              <a:rPr lang="en-US" altLang="zh-CN" sz="2000" b="1" dirty="0" smtClean="0">
                <a:latin typeface="华文仿宋" pitchFamily="2" charset="-122"/>
                <a:ea typeface="华文仿宋" pitchFamily="2" charset="-122"/>
              </a:rPr>
              <a:t>2012</a:t>
            </a:r>
            <a:r>
              <a:rPr lang="zh-CN" altLang="en-US" sz="2000" b="1" dirty="0" smtClean="0">
                <a:latin typeface="华文仿宋" pitchFamily="2" charset="-122"/>
                <a:ea typeface="华文仿宋" pitchFamily="2" charset="-122"/>
              </a:rPr>
              <a:t>年之前的，补充输入身份证号可查。</a:t>
            </a: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暂无照片又没注册身份证号的，暂不提供查询。</a:t>
            </a:r>
            <a:endParaRPr lang="en-US" altLang="zh-CN" sz="2000" b="1" dirty="0" smtClean="0">
              <a:latin typeface="华文仿宋" pitchFamily="2" charset="-122"/>
              <a:ea typeface="华文仿宋" pitchFamily="2" charset="-122"/>
            </a:endParaRPr>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学历照片</a:t>
            </a:r>
            <a:r>
              <a:rPr lang="zh-CN" altLang="en-US" b="1" dirty="0" smtClean="0">
                <a:solidFill>
                  <a:schemeClr val="bg1"/>
                </a:solidFill>
                <a:latin typeface="微软雅黑" pitchFamily="34" charset="-122"/>
                <a:ea typeface="微软雅黑" pitchFamily="34" charset="-122"/>
              </a:rPr>
              <a:t>管理</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注意事项</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75</a:t>
            </a:fld>
            <a:endParaRPr lang="en-US" altLang="zh-CN"/>
          </a:p>
        </p:txBody>
      </p:sp>
      <p:sp>
        <p:nvSpPr>
          <p:cNvPr id="770051" name="Rectangle 3"/>
          <p:cNvSpPr>
            <a:spLocks noGrp="1" noChangeArrowheads="1"/>
          </p:cNvSpPr>
          <p:nvPr>
            <p:ph type="body" idx="1"/>
          </p:nvPr>
        </p:nvSpPr>
        <p:spPr>
          <a:xfrm>
            <a:off x="250825" y="1428736"/>
            <a:ext cx="8678893" cy="3224400"/>
          </a:xfrm>
          <a:noFill/>
          <a:ln/>
        </p:spPr>
        <p:txBody>
          <a:bodyPr/>
          <a:lstStyle/>
          <a:p>
            <a:pPr>
              <a:lnSpc>
                <a:spcPct val="200000"/>
              </a:lnSpc>
              <a:buFont typeface="Wingdings" pitchFamily="2" charset="2"/>
              <a:buChar char="Ø"/>
            </a:pPr>
            <a:r>
              <a:rPr lang="zh-CN" altLang="en-US" sz="2400" b="1" dirty="0" smtClean="0">
                <a:solidFill>
                  <a:srgbClr val="0000FF"/>
                </a:solidFill>
                <a:latin typeface="黑体" pitchFamily="2" charset="-122"/>
                <a:ea typeface="黑体" pitchFamily="2" charset="-122"/>
              </a:rPr>
              <a:t>如何知道哪些学生暂无照片？</a:t>
            </a:r>
            <a:endParaRPr lang="en-US" altLang="zh-CN" sz="2400" b="1" dirty="0" smtClean="0">
              <a:latin typeface="华文仿宋" pitchFamily="2" charset="-122"/>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在校生</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rPr>
              <a:t>预计毕业生</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sym typeface="Wingdings" pitchFamily="2" charset="2"/>
              </a:rPr>
              <a:t>照片链接情况</a:t>
            </a:r>
            <a:endParaRPr lang="zh-CN" altLang="en-US" sz="2000" b="1" dirty="0" smtClean="0">
              <a:latin typeface="华文仿宋" pitchFamily="2" charset="-122"/>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在校生</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sym typeface="Wingdings" pitchFamily="2" charset="2"/>
              </a:rPr>
              <a:t>预计毕业生</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sym typeface="Wingdings" pitchFamily="2" charset="2"/>
              </a:rPr>
              <a:t>本机数据预审   审核结果中的</a:t>
            </a:r>
            <a:r>
              <a:rPr lang="en-US" altLang="zh-CN" sz="2000" b="1" dirty="0" smtClean="0">
                <a:latin typeface="+mj-lt"/>
                <a:ea typeface="华文仿宋" pitchFamily="2" charset="-122"/>
                <a:sym typeface="Wingdings" pitchFamily="2" charset="2"/>
              </a:rPr>
              <a:t>JYJG_ZP</a:t>
            </a:r>
            <a:endParaRPr lang="zh-CN" altLang="en-US" sz="2000" b="1" dirty="0" smtClean="0">
              <a:latin typeface="+mj-lt"/>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学历注册</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sym typeface="Wingdings" pitchFamily="2" charset="2"/>
              </a:rPr>
              <a:t>照片管理</a:t>
            </a:r>
            <a:r>
              <a:rPr lang="en-US" altLang="zh-CN" sz="2000" b="1" dirty="0" smtClean="0">
                <a:latin typeface="华文仿宋" pitchFamily="2" charset="-122"/>
                <a:ea typeface="华文仿宋" pitchFamily="2" charset="-122"/>
                <a:sym typeface="Wingdings" pitchFamily="2" charset="2"/>
              </a:rPr>
              <a:t>-</a:t>
            </a:r>
            <a:r>
              <a:rPr lang="zh-CN" altLang="en-US" sz="2000" b="1" dirty="0" smtClean="0">
                <a:latin typeface="华文仿宋" pitchFamily="2" charset="-122"/>
                <a:ea typeface="华文仿宋" pitchFamily="2" charset="-122"/>
                <a:sym typeface="Wingdings" pitchFamily="2" charset="2"/>
              </a:rPr>
              <a:t>照片链接概况</a:t>
            </a:r>
            <a:endParaRPr lang="en-US" altLang="zh-CN" sz="2000" b="1" dirty="0" smtClean="0">
              <a:latin typeface="华文仿宋" pitchFamily="2" charset="-122"/>
              <a:ea typeface="华文仿宋" pitchFamily="2" charset="-122"/>
            </a:endParaRPr>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学历照片</a:t>
            </a:r>
            <a:r>
              <a:rPr lang="zh-CN" altLang="en-US" b="1" dirty="0" smtClean="0">
                <a:solidFill>
                  <a:schemeClr val="bg1"/>
                </a:solidFill>
                <a:latin typeface="微软雅黑" pitchFamily="34" charset="-122"/>
                <a:ea typeface="微软雅黑" pitchFamily="34" charset="-122"/>
              </a:rPr>
              <a:t>管理</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注意事项</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4054269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12"/>
          </p:nvPr>
        </p:nvSpPr>
        <p:spPr/>
        <p:txBody>
          <a:bodyPr/>
          <a:lstStyle/>
          <a:p>
            <a:fld id="{DD126A16-6215-4B02-87AE-FD2FCE90A0E4}" type="slidenum">
              <a:rPr lang="en-US" altLang="zh-CN"/>
              <a:pPr/>
              <a:t>76</a:t>
            </a:fld>
            <a:endParaRPr lang="en-US" altLang="zh-CN"/>
          </a:p>
        </p:txBody>
      </p:sp>
      <p:sp>
        <p:nvSpPr>
          <p:cNvPr id="770051" name="Rectangle 3"/>
          <p:cNvSpPr>
            <a:spLocks noGrp="1" noChangeArrowheads="1"/>
          </p:cNvSpPr>
          <p:nvPr>
            <p:ph type="body" idx="1"/>
          </p:nvPr>
        </p:nvSpPr>
        <p:spPr>
          <a:xfrm>
            <a:off x="250825" y="1428736"/>
            <a:ext cx="8678893" cy="4088496"/>
          </a:xfrm>
          <a:noFill/>
          <a:ln/>
        </p:spPr>
        <p:txBody>
          <a:bodyPr/>
          <a:lstStyle/>
          <a:p>
            <a:pPr>
              <a:lnSpc>
                <a:spcPct val="200000"/>
              </a:lnSpc>
              <a:buFont typeface="Wingdings" pitchFamily="2" charset="2"/>
              <a:buChar char="Ø"/>
            </a:pPr>
            <a:r>
              <a:rPr lang="zh-CN" altLang="en-US" sz="2400" b="1" dirty="0" smtClean="0">
                <a:solidFill>
                  <a:srgbClr val="0000FF"/>
                </a:solidFill>
                <a:latin typeface="黑体" pitchFamily="2" charset="-122"/>
                <a:ea typeface="黑体" pitchFamily="2" charset="-122"/>
              </a:rPr>
              <a:t>如何确保每个毕业生都有照片？</a:t>
            </a:r>
            <a:endParaRPr lang="en-US" altLang="zh-CN" sz="2400" b="1" dirty="0" smtClean="0">
              <a:latin typeface="华文仿宋" pitchFamily="2" charset="-122"/>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组织绝大部分学生参加统一采集。</a:t>
            </a:r>
            <a:endParaRPr lang="en-US" altLang="zh-CN" sz="2000" b="1" dirty="0" smtClean="0">
              <a:latin typeface="华文仿宋" pitchFamily="2" charset="-122"/>
              <a:ea typeface="华文仿宋" pitchFamily="2" charset="-12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少量学生缺照片高校可自行在线补齐：</a:t>
            </a:r>
            <a:endParaRPr lang="en-US" altLang="zh-CN" sz="2000" b="1" dirty="0" smtClean="0">
              <a:latin typeface="华文仿宋" pitchFamily="2" charset="-122"/>
              <a:ea typeface="华文仿宋" pitchFamily="2" charset="-122"/>
            </a:endParaRPr>
          </a:p>
          <a:p>
            <a:pPr marL="1257300" lvl="2" indent="-457200">
              <a:lnSpc>
                <a:spcPct val="200000"/>
              </a:lnSpc>
              <a:buFont typeface="Wingdings" pitchFamily="2" charset="2"/>
              <a:buChar char="Ø"/>
            </a:pPr>
            <a:r>
              <a:rPr lang="zh-CN" altLang="en-US" sz="1600" b="1" dirty="0" smtClean="0">
                <a:latin typeface="华文仿宋" pitchFamily="2" charset="-122"/>
                <a:ea typeface="华文仿宋" pitchFamily="2" charset="-122"/>
              </a:rPr>
              <a:t>在校生</a:t>
            </a:r>
            <a:r>
              <a:rPr lang="en-US" altLang="zh-CN" sz="1600" b="1" dirty="0">
                <a:latin typeface="华文仿宋" pitchFamily="2" charset="-122"/>
                <a:ea typeface="华文仿宋" pitchFamily="2" charset="-122"/>
                <a:sym typeface="Wingdings" pitchFamily="2" charset="2"/>
              </a:rPr>
              <a:t>-</a:t>
            </a:r>
            <a:r>
              <a:rPr lang="zh-CN" altLang="en-US" sz="1600" b="1" dirty="0" smtClean="0">
                <a:latin typeface="华文仿宋" pitchFamily="2" charset="-122"/>
                <a:ea typeface="华文仿宋" pitchFamily="2" charset="-122"/>
              </a:rPr>
              <a:t>预计毕业生</a:t>
            </a:r>
            <a:r>
              <a:rPr lang="en-US" altLang="zh-CN" sz="1600" b="1" dirty="0">
                <a:latin typeface="华文仿宋" pitchFamily="2" charset="-122"/>
                <a:ea typeface="华文仿宋" pitchFamily="2" charset="-122"/>
                <a:sym typeface="Wingdings" pitchFamily="2" charset="2"/>
              </a:rPr>
              <a:t>-</a:t>
            </a:r>
            <a:r>
              <a:rPr lang="zh-CN" altLang="en-US" sz="1600" b="1" dirty="0" smtClean="0">
                <a:latin typeface="华文仿宋" pitchFamily="2" charset="-122"/>
                <a:ea typeface="华文仿宋" pitchFamily="2" charset="-122"/>
                <a:sym typeface="Wingdings" pitchFamily="2" charset="2"/>
              </a:rPr>
              <a:t>增</a:t>
            </a:r>
            <a:r>
              <a:rPr lang="zh-CN" altLang="en-US" sz="1600" b="1" dirty="0">
                <a:latin typeface="华文仿宋" pitchFamily="2" charset="-122"/>
                <a:ea typeface="华文仿宋" pitchFamily="2" charset="-122"/>
                <a:sym typeface="Wingdings" pitchFamily="2" charset="2"/>
              </a:rPr>
              <a:t>改毕业</a:t>
            </a:r>
            <a:r>
              <a:rPr lang="zh-CN" altLang="en-US" sz="1600" b="1" dirty="0" smtClean="0">
                <a:latin typeface="华文仿宋" pitchFamily="2" charset="-122"/>
                <a:ea typeface="华文仿宋" pitchFamily="2" charset="-122"/>
                <a:sym typeface="Wingdings" pitchFamily="2" charset="2"/>
              </a:rPr>
              <a:t>照片</a:t>
            </a:r>
            <a:endParaRPr lang="en-US" altLang="zh-CN" sz="1600" b="1" dirty="0" smtClean="0">
              <a:latin typeface="华文仿宋" pitchFamily="2" charset="-122"/>
              <a:ea typeface="华文仿宋" pitchFamily="2" charset="-122"/>
              <a:sym typeface="Wingdings" pitchFamily="2" charset="2"/>
            </a:endParaRPr>
          </a:p>
          <a:p>
            <a:pPr marL="1257300" lvl="2" indent="-457200">
              <a:lnSpc>
                <a:spcPct val="200000"/>
              </a:lnSpc>
              <a:buFont typeface="Wingdings" pitchFamily="2" charset="2"/>
              <a:buChar char="Ø"/>
            </a:pPr>
            <a:r>
              <a:rPr lang="zh-CN" altLang="en-US" sz="1600" b="1" dirty="0" smtClean="0">
                <a:latin typeface="华文仿宋" pitchFamily="2" charset="-122"/>
                <a:ea typeface="华文仿宋" pitchFamily="2" charset="-122"/>
              </a:rPr>
              <a:t>学历注册</a:t>
            </a:r>
            <a:r>
              <a:rPr lang="en-US" altLang="zh-CN" sz="1600" b="1" dirty="0">
                <a:latin typeface="华文仿宋" pitchFamily="2" charset="-122"/>
                <a:ea typeface="华文仿宋" pitchFamily="2" charset="-122"/>
                <a:sym typeface="Wingdings" pitchFamily="2" charset="2"/>
              </a:rPr>
              <a:t>-</a:t>
            </a:r>
            <a:r>
              <a:rPr lang="zh-CN" altLang="en-US" sz="1600" b="1" dirty="0" smtClean="0">
                <a:latin typeface="华文仿宋" pitchFamily="2" charset="-122"/>
                <a:ea typeface="华文仿宋" pitchFamily="2" charset="-122"/>
                <a:sym typeface="Wingdings" pitchFamily="2" charset="2"/>
              </a:rPr>
              <a:t>照片管理</a:t>
            </a:r>
            <a:r>
              <a:rPr lang="en-US" altLang="zh-CN" sz="1600" b="1" dirty="0">
                <a:latin typeface="华文仿宋" pitchFamily="2" charset="-122"/>
                <a:ea typeface="华文仿宋" pitchFamily="2" charset="-122"/>
                <a:sym typeface="Wingdings" pitchFamily="2" charset="2"/>
              </a:rPr>
              <a:t>-</a:t>
            </a:r>
            <a:r>
              <a:rPr lang="zh-CN" altLang="en-US" sz="1600" b="1" dirty="0" smtClean="0">
                <a:latin typeface="华文仿宋" pitchFamily="2" charset="-122"/>
                <a:ea typeface="华文仿宋" pitchFamily="2" charset="-122"/>
                <a:sym typeface="Wingdings" pitchFamily="2" charset="2"/>
              </a:rPr>
              <a:t>增改学历照片</a:t>
            </a:r>
            <a:endParaRPr lang="en-US" altLang="zh-CN" sz="1600" b="1" dirty="0" smtClean="0">
              <a:latin typeface="华文仿宋" pitchFamily="2" charset="-122"/>
              <a:ea typeface="华文仿宋" pitchFamily="2" charset="-122"/>
              <a:sym typeface="Wingdings" pitchFamily="2" charset="2"/>
            </a:endParaRPr>
          </a:p>
          <a:p>
            <a:pPr marL="857250" lvl="1" indent="-457200">
              <a:lnSpc>
                <a:spcPct val="200000"/>
              </a:lnSpc>
              <a:buFont typeface="+mj-lt"/>
              <a:buAutoNum type="arabicPeriod"/>
            </a:pPr>
            <a:r>
              <a:rPr lang="zh-CN" altLang="en-US" sz="2000" b="1" dirty="0" smtClean="0">
                <a:latin typeface="华文仿宋" pitchFamily="2" charset="-122"/>
                <a:ea typeface="华文仿宋" pitchFamily="2" charset="-122"/>
              </a:rPr>
              <a:t>大量学生缺照片，可报省级管理部门汇总后报给部里。</a:t>
            </a:r>
            <a:endParaRPr lang="en-US" altLang="zh-CN" sz="2000" b="1" dirty="0" smtClean="0">
              <a:latin typeface="华文仿宋" pitchFamily="2" charset="-122"/>
              <a:ea typeface="华文仿宋" pitchFamily="2" charset="-122"/>
            </a:endParaRPr>
          </a:p>
        </p:txBody>
      </p:sp>
      <p:sp>
        <p:nvSpPr>
          <p:cNvPr id="6" name="Rectangle 2"/>
          <p:cNvSpPr>
            <a:spLocks noGrp="1" noChangeArrowheads="1"/>
          </p:cNvSpPr>
          <p:nvPr>
            <p:ph type="title"/>
          </p:nvPr>
        </p:nvSpPr>
        <p:spPr>
          <a:xfrm>
            <a:off x="251520" y="105792"/>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学历照片</a:t>
            </a:r>
            <a:r>
              <a:rPr lang="zh-CN" altLang="en-US" b="1" dirty="0" smtClean="0">
                <a:solidFill>
                  <a:schemeClr val="bg1"/>
                </a:solidFill>
                <a:latin typeface="微软雅黑" pitchFamily="34" charset="-122"/>
                <a:ea typeface="微软雅黑" pitchFamily="34" charset="-122"/>
              </a:rPr>
              <a:t>管理</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注意事项</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81859440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B485232-FD94-4FBE-AC03-85E84A60B98D}" type="slidenum">
              <a:rPr lang="en-US" altLang="zh-CN"/>
              <a:pPr/>
              <a:t>77</a:t>
            </a:fld>
            <a:endParaRPr lang="en-US" altLang="zh-CN"/>
          </a:p>
        </p:txBody>
      </p:sp>
      <p:sp>
        <p:nvSpPr>
          <p:cNvPr id="558082" name="Rectangle 2"/>
          <p:cNvSpPr>
            <a:spLocks noGrp="1" noChangeArrowheads="1"/>
          </p:cNvSpPr>
          <p:nvPr>
            <p:ph type="title"/>
          </p:nvPr>
        </p:nvSpPr>
        <p:spPr>
          <a:xfrm>
            <a:off x="304800" y="152400"/>
            <a:ext cx="7772400" cy="61230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smtClean="0">
                <a:solidFill>
                  <a:schemeClr val="bg1"/>
                </a:solidFill>
                <a:latin typeface="微软雅黑" pitchFamily="34" charset="-122"/>
                <a:ea typeface="微软雅黑" pitchFamily="34" charset="-122"/>
              </a:rPr>
              <a:t>平台</a:t>
            </a:r>
            <a:r>
              <a:rPr lang="zh-CN" altLang="en-US" b="1" dirty="0" smtClean="0">
                <a:solidFill>
                  <a:schemeClr val="bg1"/>
                </a:solidFill>
                <a:latin typeface="微软雅黑" pitchFamily="34" charset="-122"/>
                <a:ea typeface="微软雅黑" pitchFamily="34" charset="-122"/>
              </a:rPr>
              <a:t>后续工作内容</a:t>
            </a:r>
            <a:endParaRPr lang="zh-CN" altLang="en-US" b="1" dirty="0">
              <a:solidFill>
                <a:schemeClr val="bg1"/>
              </a:solidFill>
              <a:latin typeface="微软雅黑" pitchFamily="34" charset="-122"/>
              <a:ea typeface="微软雅黑" pitchFamily="34" charset="-122"/>
            </a:endParaRPr>
          </a:p>
        </p:txBody>
      </p:sp>
      <p:sp>
        <p:nvSpPr>
          <p:cNvPr id="558084" name="Rectangle 4"/>
          <p:cNvSpPr>
            <a:spLocks noGrp="1" noChangeArrowheads="1"/>
          </p:cNvSpPr>
          <p:nvPr>
            <p:ph type="body" sz="half" idx="1"/>
          </p:nvPr>
        </p:nvSpPr>
        <p:spPr>
          <a:xfrm>
            <a:off x="179388" y="1124744"/>
            <a:ext cx="8785225" cy="5399930"/>
          </a:xfrm>
          <a:noFill/>
          <a:ln/>
        </p:spPr>
        <p:txBody>
          <a:bodyPr/>
          <a:lstStyle/>
          <a:p>
            <a:pPr marL="609600" indent="-609600">
              <a:lnSpc>
                <a:spcPct val="200000"/>
              </a:lnSpc>
              <a:buFont typeface="Wingdings" pitchFamily="2" charset="2"/>
              <a:buAutoNum type="arabicPeriod"/>
            </a:pPr>
            <a:r>
              <a:rPr lang="zh-CN" altLang="en-US" sz="2400" b="1" dirty="0" smtClean="0">
                <a:ea typeface="华文仿宋" pitchFamily="2" charset="-122"/>
              </a:rPr>
              <a:t>学历证明书在线标注及相关查询；</a:t>
            </a:r>
            <a:endParaRPr lang="zh-CN" altLang="en-US" sz="2400" b="1" dirty="0">
              <a:ea typeface="华文仿宋" pitchFamily="2" charset="-122"/>
            </a:endParaRPr>
          </a:p>
          <a:p>
            <a:pPr marL="609600" indent="-609600">
              <a:lnSpc>
                <a:spcPct val="200000"/>
              </a:lnSpc>
              <a:buFont typeface="Wingdings" pitchFamily="2" charset="2"/>
              <a:buAutoNum type="arabicPeriod"/>
            </a:pPr>
            <a:r>
              <a:rPr lang="zh-CN" altLang="en-US" sz="2400" b="1" dirty="0" smtClean="0">
                <a:ea typeface="华文仿宋" pitchFamily="2" charset="-122"/>
              </a:rPr>
              <a:t>学籍前置资格复查表在线</a:t>
            </a:r>
            <a:r>
              <a:rPr lang="zh-CN" altLang="en-US" sz="2400" b="1" dirty="0">
                <a:ea typeface="华文仿宋" pitchFamily="2" charset="-122"/>
              </a:rPr>
              <a:t>报送：扫描上</a:t>
            </a:r>
            <a:r>
              <a:rPr lang="zh-CN" altLang="en-US" sz="2400" b="1" dirty="0" smtClean="0">
                <a:ea typeface="华文仿宋" pitchFamily="2" charset="-122"/>
              </a:rPr>
              <a:t>传相关证明材料；</a:t>
            </a:r>
            <a:endParaRPr lang="en-US" altLang="zh-CN" sz="2400" b="1" dirty="0" smtClean="0">
              <a:ea typeface="华文仿宋" pitchFamily="2" charset="-122"/>
            </a:endParaRPr>
          </a:p>
          <a:p>
            <a:pPr marL="609600" indent="-609600">
              <a:lnSpc>
                <a:spcPct val="200000"/>
              </a:lnSpc>
              <a:buFont typeface="Wingdings" pitchFamily="2" charset="2"/>
              <a:buAutoNum type="arabicPeriod"/>
            </a:pPr>
            <a:r>
              <a:rPr lang="zh-CN" altLang="en-US" sz="2400" b="1" dirty="0">
                <a:ea typeface="华文仿宋" pitchFamily="2" charset="-122"/>
              </a:rPr>
              <a:t>转学流程改进</a:t>
            </a:r>
            <a:r>
              <a:rPr lang="zh-CN" altLang="en-US" sz="2400" b="1" dirty="0" smtClean="0">
                <a:ea typeface="华文仿宋" pitchFamily="2" charset="-122"/>
              </a:rPr>
              <a:t>：转入校发起；扫描</a:t>
            </a:r>
            <a:r>
              <a:rPr lang="zh-CN" altLang="en-US" sz="2400" b="1" dirty="0">
                <a:ea typeface="华文仿宋" pitchFamily="2" charset="-122"/>
              </a:rPr>
              <a:t>上传</a:t>
            </a:r>
            <a:r>
              <a:rPr lang="zh-CN" altLang="en-US" sz="2400" b="1" dirty="0" smtClean="0">
                <a:ea typeface="华文仿宋" pitchFamily="2" charset="-122"/>
              </a:rPr>
              <a:t>转学</a:t>
            </a:r>
            <a:r>
              <a:rPr lang="zh-CN" altLang="en-US" sz="2400" b="1" dirty="0">
                <a:ea typeface="华文仿宋" pitchFamily="2" charset="-122"/>
              </a:rPr>
              <a:t>审批</a:t>
            </a:r>
            <a:r>
              <a:rPr lang="zh-CN" altLang="en-US" sz="2400" b="1" dirty="0" smtClean="0">
                <a:ea typeface="华文仿宋" pitchFamily="2" charset="-122"/>
              </a:rPr>
              <a:t>表； </a:t>
            </a:r>
            <a:endParaRPr lang="en-US" altLang="zh-CN" sz="2400" b="1" dirty="0" smtClean="0">
              <a:ea typeface="华文仿宋" pitchFamily="2" charset="-122"/>
            </a:endParaRPr>
          </a:p>
          <a:p>
            <a:pPr marL="609600" indent="-609600">
              <a:lnSpc>
                <a:spcPct val="200000"/>
              </a:lnSpc>
              <a:buFont typeface="Wingdings" pitchFamily="2" charset="2"/>
              <a:buAutoNum type="arabicPeriod"/>
            </a:pPr>
            <a:r>
              <a:rPr lang="zh-CN" altLang="en-US" sz="2400" b="1" dirty="0" smtClean="0">
                <a:ea typeface="华文仿宋" pitchFamily="2" charset="-122"/>
              </a:rPr>
              <a:t>增强平台统计功能：多角度统计新生、在校生、毕业生</a:t>
            </a:r>
            <a:r>
              <a:rPr lang="zh-CN" altLang="en-US" sz="2400" b="1" dirty="0" smtClean="0">
                <a:ea typeface="华文仿宋" pitchFamily="2" charset="-122"/>
              </a:rPr>
              <a:t>；</a:t>
            </a:r>
            <a:endParaRPr lang="en-US" altLang="zh-CN" sz="2400" b="1" dirty="0" smtClean="0">
              <a:ea typeface="华文仿宋" pitchFamily="2" charset="-122"/>
            </a:endParaRPr>
          </a:p>
          <a:p>
            <a:pPr marL="609600" indent="-609600">
              <a:lnSpc>
                <a:spcPct val="200000"/>
              </a:lnSpc>
              <a:buFont typeface="Wingdings" pitchFamily="2" charset="2"/>
              <a:buAutoNum type="arabicPeriod"/>
            </a:pPr>
            <a:r>
              <a:rPr lang="zh-CN" altLang="en-US" sz="2400" b="1" dirty="0">
                <a:ea typeface="华文仿宋" pitchFamily="2" charset="-122"/>
              </a:rPr>
              <a:t>尽可能减少线下报盘，努力做到“应当学校自行解决的</a:t>
            </a:r>
            <a:r>
              <a:rPr lang="zh-CN" altLang="en-US" sz="2400" b="1" dirty="0" smtClean="0">
                <a:ea typeface="华文仿宋" pitchFamily="2" charset="-122"/>
              </a:rPr>
              <a:t>不找省</a:t>
            </a:r>
            <a:r>
              <a:rPr lang="zh-CN" altLang="en-US" sz="2400" b="1" dirty="0">
                <a:ea typeface="华文仿宋" pitchFamily="2" charset="-122"/>
              </a:rPr>
              <a:t>里；省内可以解决的</a:t>
            </a:r>
            <a:r>
              <a:rPr lang="zh-CN" altLang="en-US" sz="2400" b="1" dirty="0" smtClean="0">
                <a:ea typeface="华文仿宋" pitchFamily="2" charset="-122"/>
              </a:rPr>
              <a:t>不找部</a:t>
            </a:r>
            <a:r>
              <a:rPr lang="zh-CN" altLang="en-US" sz="2400" b="1" dirty="0">
                <a:ea typeface="华文仿宋" pitchFamily="2" charset="-122"/>
              </a:rPr>
              <a:t>里；需要部里</a:t>
            </a:r>
            <a:r>
              <a:rPr lang="zh-CN" altLang="en-US" sz="2400" b="1" dirty="0" smtClean="0">
                <a:ea typeface="华文仿宋" pitchFamily="2" charset="-122"/>
              </a:rPr>
              <a:t>核准的线上线下相结合（申请表）”。</a:t>
            </a:r>
            <a:endParaRPr lang="en-US" altLang="zh-CN" sz="2400" b="1" dirty="0" smtClean="0">
              <a:ea typeface="华文仿宋" pitchFamily="2" charset="-122"/>
            </a:endParaRPr>
          </a:p>
        </p:txBody>
      </p:sp>
    </p:spTree>
    <p:extLst>
      <p:ext uri="{BB962C8B-B14F-4D97-AF65-F5344CB8AC3E}">
        <p14:creationId xmlns:p14="http://schemas.microsoft.com/office/powerpoint/2010/main" val="403539372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Rot="1" noChangeArrowheads="1"/>
          </p:cNvSpPr>
          <p:nvPr>
            <p:ph type="title"/>
          </p:nvPr>
        </p:nvSpPr>
        <p:spPr>
          <a:xfrm>
            <a:off x="250825" y="620713"/>
            <a:ext cx="8596313" cy="5184551"/>
          </a:xfrm>
        </p:spPr>
        <p:txBody>
          <a:bodyPr>
            <a:noAutofit/>
          </a:bodyPr>
          <a:lstStyle/>
          <a:p>
            <a:pPr>
              <a:lnSpc>
                <a:spcPct val="120000"/>
              </a:lnSpc>
            </a:pPr>
            <a:r>
              <a:rPr lang="zh-CN" altLang="en-US" sz="7200" b="1" dirty="0" smtClean="0">
                <a:solidFill>
                  <a:srgbClr val="0000FF"/>
                </a:solidFill>
                <a:latin typeface="微软雅黑" panose="020B0503020204020204" pitchFamily="34" charset="-122"/>
                <a:ea typeface="微软雅黑" panose="020B0503020204020204" pitchFamily="34" charset="-122"/>
              </a:rPr>
              <a:t>感谢支持！</a:t>
            </a:r>
            <a:r>
              <a:rPr lang="en-US" altLang="zh-CN" sz="2400" b="1" dirty="0" smtClean="0">
                <a:solidFill>
                  <a:srgbClr val="0000FF"/>
                </a:solidFill>
                <a:latin typeface="微软雅黑" panose="020B0503020204020204" pitchFamily="34" charset="-122"/>
                <a:ea typeface="微软雅黑" panose="020B0503020204020204" pitchFamily="34" charset="-122"/>
              </a:rPr>
              <a:t/>
            </a:r>
            <a:br>
              <a:rPr lang="en-US" altLang="zh-CN" sz="2400" b="1" dirty="0" smtClean="0">
                <a:solidFill>
                  <a:srgbClr val="0000FF"/>
                </a:solidFill>
                <a:latin typeface="微软雅黑" panose="020B0503020204020204" pitchFamily="34" charset="-122"/>
                <a:ea typeface="微软雅黑" panose="020B0503020204020204" pitchFamily="34" charset="-122"/>
              </a:rPr>
            </a:b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en-US" altLang="zh-CN" sz="2400" b="1" dirty="0" smtClean="0">
                <a:latin typeface="微软雅黑" panose="020B0503020204020204" pitchFamily="34" charset="-122"/>
                <a:ea typeface="微软雅黑" panose="020B0503020204020204" pitchFamily="34" charset="-122"/>
              </a:rPr>
              <a:t/>
            </a:r>
            <a:br>
              <a:rPr lang="en-US" altLang="zh-CN" sz="2400" b="1" dirty="0" smtClean="0">
                <a:latin typeface="微软雅黑" panose="020B0503020204020204" pitchFamily="34" charset="-122"/>
                <a:ea typeface="微软雅黑" panose="020B0503020204020204" pitchFamily="34" charset="-122"/>
              </a:rPr>
            </a:br>
            <a:r>
              <a:rPr lang="zh-CN" altLang="en-US" sz="2400" b="1" dirty="0" smtClean="0">
                <a:solidFill>
                  <a:schemeClr val="tx1"/>
                </a:solidFill>
                <a:latin typeface="微软雅黑" panose="020B0503020204020204" pitchFamily="34" charset="-122"/>
                <a:ea typeface="微软雅黑" panose="020B0503020204020204" pitchFamily="34" charset="-122"/>
              </a:rPr>
              <a:t>全国</a:t>
            </a:r>
            <a:r>
              <a:rPr lang="zh-CN" altLang="en-US" sz="2400" b="1" dirty="0">
                <a:solidFill>
                  <a:schemeClr val="tx1"/>
                </a:solidFill>
                <a:latin typeface="微软雅黑" panose="020B0503020204020204" pitchFamily="34" charset="-122"/>
                <a:ea typeface="微软雅黑" panose="020B0503020204020204" pitchFamily="34" charset="-122"/>
              </a:rPr>
              <a:t>高等学校学生信息咨询与就业指导中心  信息</a:t>
            </a:r>
            <a:r>
              <a:rPr lang="zh-CN" altLang="en-US" sz="2400" b="1" dirty="0" smtClean="0">
                <a:solidFill>
                  <a:schemeClr val="tx1"/>
                </a:solidFill>
                <a:latin typeface="微软雅黑" panose="020B0503020204020204" pitchFamily="34" charset="-122"/>
                <a:ea typeface="微软雅黑" panose="020B0503020204020204" pitchFamily="34" charset="-122"/>
              </a:rPr>
              <a:t>处</a:t>
            </a:r>
            <a:r>
              <a:rPr lang="en-US" altLang="zh-CN" sz="2400" b="1" dirty="0" smtClean="0">
                <a:solidFill>
                  <a:schemeClr val="tx1"/>
                </a:solidFill>
                <a:latin typeface="微软雅黑" panose="020B0503020204020204" pitchFamily="34" charset="-122"/>
                <a:ea typeface="微软雅黑" panose="020B0503020204020204" pitchFamily="34" charset="-122"/>
              </a:rPr>
              <a:t/>
            </a:r>
            <a:br>
              <a:rPr lang="en-US" altLang="zh-CN" sz="2400" b="1" dirty="0" smtClean="0">
                <a:solidFill>
                  <a:schemeClr val="tx1"/>
                </a:solidFill>
                <a:latin typeface="微软雅黑" panose="020B0503020204020204" pitchFamily="34" charset="-122"/>
                <a:ea typeface="微软雅黑" panose="020B0503020204020204" pitchFamily="34" charset="-122"/>
              </a:rPr>
            </a:br>
            <a:r>
              <a:rPr lang="zh-CN" altLang="en-US" sz="2400" b="1" dirty="0">
                <a:solidFill>
                  <a:schemeClr val="tx1"/>
                </a:solidFill>
                <a:latin typeface="微软雅黑" panose="020B0503020204020204" pitchFamily="34" charset="-122"/>
                <a:ea typeface="微软雅黑" panose="020B0503020204020204" pitchFamily="34" charset="-122"/>
              </a:rPr>
              <a:t/>
            </a:r>
            <a:br>
              <a:rPr lang="zh-CN" altLang="en-US" sz="2400" b="1" dirty="0">
                <a:solidFill>
                  <a:schemeClr val="tx1"/>
                </a:solidFill>
                <a:latin typeface="微软雅黑" panose="020B0503020204020204" pitchFamily="34" charset="-122"/>
                <a:ea typeface="微软雅黑" panose="020B0503020204020204" pitchFamily="34" charset="-122"/>
              </a:rPr>
            </a:br>
            <a:r>
              <a:rPr lang="zh-CN" altLang="en-US" sz="2400" b="1" dirty="0">
                <a:solidFill>
                  <a:schemeClr val="tx1"/>
                </a:solidFill>
                <a:latin typeface="微软雅黑" panose="020B0503020204020204" pitchFamily="34" charset="-122"/>
                <a:ea typeface="微软雅黑" panose="020B0503020204020204" pitchFamily="34" charset="-122"/>
              </a:rPr>
              <a:t>刘云</a:t>
            </a:r>
            <a:r>
              <a:rPr lang="zh-CN" altLang="en-US" sz="2400" b="1" dirty="0" smtClean="0">
                <a:solidFill>
                  <a:schemeClr val="tx1"/>
                </a:solidFill>
                <a:latin typeface="微软雅黑" panose="020B0503020204020204" pitchFamily="34" charset="-122"/>
                <a:ea typeface="微软雅黑" panose="020B0503020204020204" pitchFamily="34" charset="-122"/>
              </a:rPr>
              <a:t>昭</a:t>
            </a:r>
            <a:r>
              <a:rPr lang="en-US" altLang="zh-CN" sz="2400" b="1" dirty="0" smtClean="0">
                <a:solidFill>
                  <a:schemeClr val="tx1"/>
                </a:solidFill>
                <a:latin typeface="微软雅黑" panose="020B0503020204020204" pitchFamily="34" charset="-122"/>
                <a:ea typeface="微软雅黑" panose="020B0503020204020204" pitchFamily="34" charset="-122"/>
              </a:rPr>
              <a:t>    </a:t>
            </a:r>
            <a:r>
              <a:rPr lang="en-US" altLang="zh-CN" sz="2400" b="1" dirty="0">
                <a:solidFill>
                  <a:schemeClr val="tx1"/>
                </a:solidFill>
                <a:latin typeface="微软雅黑" panose="020B0503020204020204" pitchFamily="34" charset="-122"/>
                <a:ea typeface="微软雅黑" panose="020B0503020204020204" pitchFamily="34" charset="-122"/>
              </a:rPr>
              <a:t>mx@chsi.com.cn</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682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8</a:t>
            </a:fld>
            <a:endParaRPr lang="en-US" altLang="zh-CN" dirty="0"/>
          </a:p>
        </p:txBody>
      </p:sp>
      <p:sp>
        <p:nvSpPr>
          <p:cNvPr id="781314" name="Rectangle 2"/>
          <p:cNvSpPr>
            <a:spLocks noGrp="1" noRot="1" noChangeArrowheads="1"/>
          </p:cNvSpPr>
          <p:nvPr>
            <p:ph type="title"/>
          </p:nvPr>
        </p:nvSpPr>
        <p:spPr>
          <a:xfrm>
            <a:off x="255588" y="188913"/>
            <a:ext cx="7772400" cy="575791"/>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a:lnSpc>
                <a:spcPct val="120000"/>
              </a:lnSpc>
            </a:pPr>
            <a:r>
              <a:rPr lang="zh-CN" altLang="en-US" b="1" dirty="0">
                <a:solidFill>
                  <a:schemeClr val="bg1"/>
                </a:solidFill>
                <a:latin typeface="微软雅黑" pitchFamily="34" charset="-122"/>
                <a:ea typeface="微软雅黑" pitchFamily="34" charset="-122"/>
              </a:rPr>
              <a:t>主要</a:t>
            </a:r>
            <a:r>
              <a:rPr lang="zh-CN" altLang="en-US" b="1" dirty="0" smtClean="0">
                <a:solidFill>
                  <a:schemeClr val="bg1"/>
                </a:solidFill>
                <a:latin typeface="微软雅黑" pitchFamily="34" charset="-122"/>
                <a:ea typeface="微软雅黑" pitchFamily="34" charset="-122"/>
              </a:rPr>
              <a:t>功能</a:t>
            </a:r>
            <a:endParaRPr lang="zh-CN" altLang="en-US" b="1" dirty="0">
              <a:solidFill>
                <a:schemeClr val="bg1"/>
              </a:solidFill>
              <a:latin typeface="微软雅黑" pitchFamily="34" charset="-122"/>
              <a:ea typeface="微软雅黑" pitchFamily="34" charset="-122"/>
            </a:endParaRPr>
          </a:p>
        </p:txBody>
      </p:sp>
      <p:sp>
        <p:nvSpPr>
          <p:cNvPr id="781315" name="Rectangle 3"/>
          <p:cNvSpPr>
            <a:spLocks noGrp="1" noChangeArrowheads="1"/>
          </p:cNvSpPr>
          <p:nvPr>
            <p:ph type="body" idx="1"/>
          </p:nvPr>
        </p:nvSpPr>
        <p:spPr>
          <a:xfrm>
            <a:off x="357157" y="1052736"/>
            <a:ext cx="8501123" cy="5544616"/>
          </a:xfrm>
          <a:noFill/>
          <a:ln/>
        </p:spPr>
        <p:txBody>
          <a:bodyPr/>
          <a:lstStyle/>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录取数据下载</a:t>
            </a: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新生学籍注册</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在校生学年注册</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a:latin typeface="华文仿宋" pitchFamily="2" charset="-122"/>
                <a:ea typeface="华文仿宋" pitchFamily="2" charset="-122"/>
              </a:rPr>
              <a:t>预计毕业生数据预审</a:t>
            </a:r>
            <a:endParaRPr lang="en-US" altLang="zh-CN" sz="2400" b="1" dirty="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毕业生学历注册</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新生</a:t>
            </a:r>
            <a:r>
              <a:rPr lang="zh-CN" altLang="en-US" sz="2400" b="1" dirty="0">
                <a:latin typeface="华文仿宋" pitchFamily="2" charset="-122"/>
                <a:ea typeface="华文仿宋" pitchFamily="2" charset="-122"/>
              </a:rPr>
              <a:t>学籍</a:t>
            </a:r>
            <a:r>
              <a:rPr lang="zh-CN" altLang="en-US" sz="2400" b="1" dirty="0" smtClean="0">
                <a:latin typeface="华文仿宋" pitchFamily="2" charset="-122"/>
                <a:ea typeface="华文仿宋" pitchFamily="2" charset="-122"/>
              </a:rPr>
              <a:t>清查（前置学历资格复查）</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a:latin typeface="华文仿宋" pitchFamily="2" charset="-122"/>
                <a:ea typeface="华文仿宋" pitchFamily="2" charset="-122"/>
              </a:rPr>
              <a:t>在校生学籍数据修改</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毕业生学历数据勘误</a:t>
            </a:r>
            <a:endParaRPr lang="en-US" altLang="zh-CN" sz="2400" b="1" dirty="0" smtClean="0">
              <a:latin typeface="华文仿宋" pitchFamily="2" charset="-122"/>
              <a:ea typeface="华文仿宋" pitchFamily="2" charset="-122"/>
            </a:endParaRPr>
          </a:p>
          <a:p>
            <a:pPr marL="609600" indent="-609600">
              <a:lnSpc>
                <a:spcPct val="150000"/>
              </a:lnSpc>
              <a:buFont typeface="+mj-lt"/>
              <a:buAutoNum type="arabicPeriod"/>
            </a:pPr>
            <a:r>
              <a:rPr lang="zh-CN" altLang="en-US" sz="2400" b="1" dirty="0" smtClean="0">
                <a:latin typeface="华文仿宋" pitchFamily="2" charset="-122"/>
                <a:ea typeface="华文仿宋" pitchFamily="2" charset="-122"/>
              </a:rPr>
              <a:t>毕业生照片补报更改</a:t>
            </a:r>
            <a:endParaRPr lang="zh-CN" altLang="en-US" sz="2400" b="1" dirty="0">
              <a:latin typeface="华文仿宋" pitchFamily="2" charset="-122"/>
              <a:ea typeface="华文仿宋"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fld id="{C759D9D4-5E4D-4B8D-AECA-1A9A1D7E03F7}" type="slidenum">
              <a:rPr lang="en-US" altLang="zh-CN"/>
              <a:pPr/>
              <a:t>9</a:t>
            </a:fld>
            <a:endParaRPr lang="en-US" altLang="zh-CN" dirty="0"/>
          </a:p>
        </p:txBody>
      </p:sp>
      <p:sp>
        <p:nvSpPr>
          <p:cNvPr id="6" name="Rectangle 3"/>
          <p:cNvSpPr>
            <a:spLocks noGrp="1" noRot="1" noChangeArrowheads="1"/>
          </p:cNvSpPr>
          <p:nvPr>
            <p:ph type="body" idx="1"/>
          </p:nvPr>
        </p:nvSpPr>
        <p:spPr>
          <a:xfrm>
            <a:off x="395288" y="1340768"/>
            <a:ext cx="8569200" cy="4248472"/>
          </a:xfrm>
        </p:spPr>
        <p:txBody>
          <a:bodyPr/>
          <a:lstStyle/>
          <a:p>
            <a:pPr marL="0" indent="0">
              <a:lnSpc>
                <a:spcPct val="150000"/>
              </a:lnSpc>
              <a:spcBef>
                <a:spcPts val="1000"/>
              </a:spcBef>
              <a:spcAft>
                <a:spcPts val="1000"/>
              </a:spcAft>
              <a:buNone/>
            </a:pPr>
            <a:r>
              <a:rPr lang="zh-CN" altLang="en-US" sz="2400" dirty="0" smtClean="0">
                <a:latin typeface="华文中宋" pitchFamily="2" charset="-122"/>
                <a:ea typeface="华文中宋" pitchFamily="2" charset="-122"/>
              </a:rPr>
              <a:t>      各</a:t>
            </a:r>
            <a:r>
              <a:rPr lang="zh-CN" altLang="en-US" sz="2400" dirty="0">
                <a:latin typeface="华文中宋" pitchFamily="2" charset="-122"/>
                <a:ea typeface="华文中宋" pitchFamily="2" charset="-122"/>
              </a:rPr>
              <a:t>省、自治区、直辖市高等学校招生委员会办公室（以下称</a:t>
            </a:r>
            <a:r>
              <a:rPr lang="zh-CN" altLang="en-US" sz="2400" dirty="0">
                <a:solidFill>
                  <a:srgbClr val="0000FF"/>
                </a:solidFill>
                <a:latin typeface="华文中宋" pitchFamily="2" charset="-122"/>
                <a:ea typeface="华文中宋" pitchFamily="2" charset="-122"/>
              </a:rPr>
              <a:t>省级招办</a:t>
            </a:r>
            <a:r>
              <a:rPr lang="zh-CN" altLang="en-US" sz="2400" dirty="0">
                <a:latin typeface="华文中宋" pitchFamily="2" charset="-122"/>
                <a:ea typeface="华文中宋" pitchFamily="2" charset="-122"/>
              </a:rPr>
              <a:t>）按照国家有关招生规定和核准并公布的年度招生计划对高等学校拟录取的考生予以核准备案并办理录取手续，每年</a:t>
            </a:r>
            <a:r>
              <a:rPr lang="en-US" altLang="zh-CN" sz="2400" dirty="0">
                <a:latin typeface="华文中宋" pitchFamily="2" charset="-122"/>
                <a:ea typeface="华文中宋" pitchFamily="2" charset="-122"/>
              </a:rPr>
              <a:t>9</a:t>
            </a:r>
            <a:r>
              <a:rPr lang="zh-CN" altLang="en-US" sz="2400" dirty="0">
                <a:latin typeface="华文中宋" pitchFamily="2" charset="-122"/>
                <a:ea typeface="华文中宋" pitchFamily="2" charset="-122"/>
              </a:rPr>
              <a:t>月</a:t>
            </a:r>
            <a:r>
              <a:rPr lang="en-US" altLang="zh-CN" sz="2400" dirty="0">
                <a:latin typeface="华文中宋" pitchFamily="2" charset="-122"/>
                <a:ea typeface="华文中宋" pitchFamily="2" charset="-122"/>
              </a:rPr>
              <a:t>1</a:t>
            </a:r>
            <a:r>
              <a:rPr lang="zh-CN" altLang="en-US" sz="2400" dirty="0">
                <a:latin typeface="华文中宋" pitchFamily="2" charset="-122"/>
                <a:ea typeface="华文中宋" pitchFamily="2" charset="-122"/>
              </a:rPr>
              <a:t>日之前</a:t>
            </a:r>
            <a:r>
              <a:rPr lang="zh-CN" altLang="en-US" sz="2400" dirty="0">
                <a:solidFill>
                  <a:srgbClr val="0000FF"/>
                </a:solidFill>
                <a:latin typeface="华文中宋" pitchFamily="2" charset="-122"/>
                <a:ea typeface="华文中宋" pitchFamily="2" charset="-122"/>
              </a:rPr>
              <a:t>将各高等学校在本地的招生录取数据信息报教育部。</a:t>
            </a:r>
            <a:r>
              <a:rPr lang="zh-CN" altLang="en-US" sz="2400" dirty="0">
                <a:latin typeface="华文中宋" pitchFamily="2" charset="-122"/>
                <a:ea typeface="华文中宋" pitchFamily="2" charset="-122"/>
              </a:rPr>
              <a:t>教育部对所报录取数据信息汇总审核后通过中国高等教育学生信息网分发至省级教育行政部门，</a:t>
            </a:r>
            <a:r>
              <a:rPr lang="zh-CN" altLang="en-US" sz="2400" dirty="0">
                <a:solidFill>
                  <a:srgbClr val="0000FF"/>
                </a:solidFill>
                <a:latin typeface="华文中宋" pitchFamily="2" charset="-122"/>
                <a:ea typeface="华文中宋" pitchFamily="2" charset="-122"/>
              </a:rPr>
              <a:t>供高等学校核对</a:t>
            </a:r>
            <a:r>
              <a:rPr lang="zh-CN" altLang="en-US" sz="2400" dirty="0" smtClean="0">
                <a:solidFill>
                  <a:srgbClr val="0000FF"/>
                </a:solidFill>
                <a:latin typeface="华文中宋" pitchFamily="2" charset="-122"/>
                <a:ea typeface="华文中宋" pitchFamily="2" charset="-122"/>
              </a:rPr>
              <a:t>。</a:t>
            </a:r>
            <a:endParaRPr lang="en-US" altLang="zh-CN" sz="2400" dirty="0" smtClean="0">
              <a:solidFill>
                <a:srgbClr val="0000FF"/>
              </a:solidFill>
              <a:latin typeface="华文中宋" pitchFamily="2" charset="-122"/>
              <a:ea typeface="华文中宋" pitchFamily="2" charset="-122"/>
            </a:endParaRPr>
          </a:p>
          <a:p>
            <a:pPr marL="0" indent="0" algn="r">
              <a:lnSpc>
                <a:spcPct val="150000"/>
              </a:lnSpc>
              <a:spcBef>
                <a:spcPts val="1000"/>
              </a:spcBef>
              <a:spcAft>
                <a:spcPts val="1000"/>
              </a:spcAft>
              <a:buNone/>
            </a:pP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普通高等学校新生学籍电子注册暂行办法</a:t>
            </a:r>
            <a:r>
              <a:rPr lang="en-US" altLang="zh-CN" sz="1800" b="1" dirty="0" smtClean="0">
                <a:latin typeface="华文中宋" pitchFamily="2" charset="-122"/>
                <a:ea typeface="华文中宋" pitchFamily="2" charset="-122"/>
              </a:rPr>
              <a:t>》</a:t>
            </a:r>
            <a:r>
              <a:rPr lang="zh-CN" altLang="en-US" sz="1800" b="1" dirty="0" smtClean="0">
                <a:latin typeface="华文中宋" pitchFamily="2" charset="-122"/>
                <a:ea typeface="华文中宋" pitchFamily="2" charset="-122"/>
              </a:rPr>
              <a:t>教学</a:t>
            </a:r>
            <a:r>
              <a:rPr lang="en-US" altLang="zh-CN" sz="1800" b="1" dirty="0" smtClean="0">
                <a:latin typeface="华文中宋" pitchFamily="2" charset="-122"/>
                <a:ea typeface="华文中宋" pitchFamily="2" charset="-122"/>
              </a:rPr>
              <a:t>[2007]3</a:t>
            </a:r>
            <a:r>
              <a:rPr lang="zh-CN" altLang="en-US" sz="1800" b="1" dirty="0" smtClean="0">
                <a:latin typeface="华文中宋" pitchFamily="2" charset="-122"/>
                <a:ea typeface="华文中宋" pitchFamily="2" charset="-122"/>
              </a:rPr>
              <a:t>号</a:t>
            </a:r>
            <a:endParaRPr lang="en-US" altLang="zh-CN" dirty="0">
              <a:ea typeface="宋体" charset="-122"/>
            </a:endParaRPr>
          </a:p>
        </p:txBody>
      </p:sp>
      <p:sp>
        <p:nvSpPr>
          <p:cNvPr id="7" name="Rectangle 2"/>
          <p:cNvSpPr txBox="1">
            <a:spLocks noRot="1" noChangeArrowheads="1"/>
          </p:cNvSpPr>
          <p:nvPr/>
        </p:nvSpPr>
        <p:spPr bwMode="auto">
          <a:xfrm>
            <a:off x="255588" y="125760"/>
            <a:ext cx="7772400" cy="566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lnSpc>
                <a:spcPct val="120000"/>
              </a:lnSpc>
            </a:pPr>
            <a:r>
              <a:rPr lang="zh-CN" altLang="en-US" b="1" dirty="0" smtClean="0">
                <a:solidFill>
                  <a:schemeClr val="bg1"/>
                </a:solidFill>
                <a:latin typeface="微软雅黑" pitchFamily="34" charset="-122"/>
                <a:ea typeface="微软雅黑" pitchFamily="34" charset="-122"/>
              </a:rPr>
              <a:t>录取数据</a:t>
            </a:r>
            <a:r>
              <a:rPr lang="en-US" altLang="zh-CN" sz="2400" b="1" dirty="0" smtClean="0">
                <a:solidFill>
                  <a:schemeClr val="bg1"/>
                </a:solidFill>
                <a:latin typeface="微软雅黑" pitchFamily="34" charset="-122"/>
                <a:ea typeface="微软雅黑" pitchFamily="34" charset="-122"/>
              </a:rPr>
              <a:t>_</a:t>
            </a:r>
            <a:r>
              <a:rPr lang="zh-CN" altLang="en-US" sz="2400" b="1" dirty="0" smtClean="0">
                <a:solidFill>
                  <a:schemeClr val="bg1"/>
                </a:solidFill>
                <a:latin typeface="微软雅黑" pitchFamily="34" charset="-122"/>
                <a:ea typeface="微软雅黑" pitchFamily="34" charset="-122"/>
              </a:rPr>
              <a:t>数据来源</a:t>
            </a:r>
            <a:r>
              <a:rPr lang="en-US" altLang="zh-CN" sz="2400" b="1" dirty="0" smtClean="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1308810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砖雕艺术">
  <a:themeElements>
    <a:clrScheme name="砖雕艺术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fontScheme name="砖雕艺术">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砖雕艺术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clrMap bg1="lt1" tx1="dk1" bg2="lt2" tx2="dk2" accent1="accent1" accent2="accent2" accent3="accent3" accent4="accent4" accent5="accent5" accent6="accent6" hlink="hlink" folHlink="folHlink"/>
    </a:extraClrScheme>
    <a:extraClrScheme>
      <a:clrScheme name="砖雕艺术 2">
        <a:dk1>
          <a:srgbClr val="333399"/>
        </a:dk1>
        <a:lt1>
          <a:srgbClr val="ADD3AF"/>
        </a:lt1>
        <a:dk2>
          <a:srgbClr val="D65700"/>
        </a:dk2>
        <a:lt2>
          <a:srgbClr val="B2B2B2"/>
        </a:lt2>
        <a:accent1>
          <a:srgbClr val="B8E9EE"/>
        </a:accent1>
        <a:accent2>
          <a:srgbClr val="FFCC00"/>
        </a:accent2>
        <a:accent3>
          <a:srgbClr val="D3E6D4"/>
        </a:accent3>
        <a:accent4>
          <a:srgbClr val="2A2A82"/>
        </a:accent4>
        <a:accent5>
          <a:srgbClr val="D8F2F5"/>
        </a:accent5>
        <a:accent6>
          <a:srgbClr val="E7B900"/>
        </a:accent6>
        <a:hlink>
          <a:srgbClr val="008080"/>
        </a:hlink>
        <a:folHlink>
          <a:srgbClr val="003366"/>
        </a:folHlink>
      </a:clrScheme>
      <a:clrMap bg1="lt1" tx1="dk1" bg2="lt2" tx2="dk2" accent1="accent1" accent2="accent2" accent3="accent3" accent4="accent4" accent5="accent5" accent6="accent6" hlink="hlink" folHlink="folHlink"/>
    </a:extraClrScheme>
    <a:extraClrScheme>
      <a:clrScheme name="砖雕艺术 3">
        <a:dk1>
          <a:srgbClr val="003BB2"/>
        </a:dk1>
        <a:lt1>
          <a:srgbClr val="CCFFCC"/>
        </a:lt1>
        <a:dk2>
          <a:srgbClr val="003366"/>
        </a:dk2>
        <a:lt2>
          <a:srgbClr val="C0C0C0"/>
        </a:lt2>
        <a:accent1>
          <a:srgbClr val="FFFFFF"/>
        </a:accent1>
        <a:accent2>
          <a:srgbClr val="009900"/>
        </a:accent2>
        <a:accent3>
          <a:srgbClr val="E2FFE2"/>
        </a:accent3>
        <a:accent4>
          <a:srgbClr val="003197"/>
        </a:accent4>
        <a:accent5>
          <a:srgbClr val="FFFFFF"/>
        </a:accent5>
        <a:accent6>
          <a:srgbClr val="008A00"/>
        </a:accent6>
        <a:hlink>
          <a:srgbClr val="333399"/>
        </a:hlink>
        <a:folHlink>
          <a:srgbClr val="E45C00"/>
        </a:folHlink>
      </a:clrScheme>
      <a:clrMap bg1="lt1" tx1="dk1" bg2="lt2" tx2="dk2" accent1="accent1" accent2="accent2" accent3="accent3" accent4="accent4" accent5="accent5" accent6="accent6" hlink="hlink" folHlink="folHlink"/>
    </a:extraClrScheme>
    <a:extraClrScheme>
      <a:clrScheme name="砖雕艺术 4">
        <a:dk1>
          <a:srgbClr val="0000CC"/>
        </a:dk1>
        <a:lt1>
          <a:srgbClr val="CCECFF"/>
        </a:lt1>
        <a:dk2>
          <a:srgbClr val="006666"/>
        </a:dk2>
        <a:lt2>
          <a:srgbClr val="C0C0C0"/>
        </a:lt2>
        <a:accent1>
          <a:srgbClr val="FFFF99"/>
        </a:accent1>
        <a:accent2>
          <a:srgbClr val="FFCCFF"/>
        </a:accent2>
        <a:accent3>
          <a:srgbClr val="E2F4FF"/>
        </a:accent3>
        <a:accent4>
          <a:srgbClr val="0000AE"/>
        </a:accent4>
        <a:accent5>
          <a:srgbClr val="FFFFCA"/>
        </a:accent5>
        <a:accent6>
          <a:srgbClr val="E7B9E7"/>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砖雕艺术 5">
        <a:dk1>
          <a:srgbClr val="000000"/>
        </a:dk1>
        <a:lt1>
          <a:srgbClr val="FFFFCC"/>
        </a:lt1>
        <a:dk2>
          <a:srgbClr val="5A5A86"/>
        </a:dk2>
        <a:lt2>
          <a:srgbClr val="C0C0C0"/>
        </a:lt2>
        <a:accent1>
          <a:srgbClr val="D5E9F7"/>
        </a:accent1>
        <a:accent2>
          <a:srgbClr val="FFCC00"/>
        </a:accent2>
        <a:accent3>
          <a:srgbClr val="FFFFE2"/>
        </a:accent3>
        <a:accent4>
          <a:srgbClr val="000000"/>
        </a:accent4>
        <a:accent5>
          <a:srgbClr val="E7F2FA"/>
        </a:accent5>
        <a:accent6>
          <a:srgbClr val="E7B900"/>
        </a:accent6>
        <a:hlink>
          <a:srgbClr val="CC3300"/>
        </a:hlink>
        <a:folHlink>
          <a:srgbClr val="007D7A"/>
        </a:folHlink>
      </a:clrScheme>
      <a:clrMap bg1="lt1" tx1="dk1" bg2="lt2" tx2="dk2" accent1="accent1" accent2="accent2" accent3="accent3" accent4="accent4" accent5="accent5" accent6="accent6" hlink="hlink" folHlink="folHlink"/>
    </a:extraClrScheme>
    <a:extraClrScheme>
      <a:clrScheme name="砖雕艺术 6">
        <a:dk1>
          <a:srgbClr val="006666"/>
        </a:dk1>
        <a:lt1>
          <a:srgbClr val="FFECD9"/>
        </a:lt1>
        <a:dk2>
          <a:srgbClr val="000099"/>
        </a:dk2>
        <a:lt2>
          <a:srgbClr val="B2B2B2"/>
        </a:lt2>
        <a:accent1>
          <a:srgbClr val="EAEAEA"/>
        </a:accent1>
        <a:accent2>
          <a:srgbClr val="FF6600"/>
        </a:accent2>
        <a:accent3>
          <a:srgbClr val="FFF4E9"/>
        </a:accent3>
        <a:accent4>
          <a:srgbClr val="005656"/>
        </a:accent4>
        <a:accent5>
          <a:srgbClr val="F3F3F3"/>
        </a:accent5>
        <a:accent6>
          <a:srgbClr val="E75C00"/>
        </a:accent6>
        <a:hlink>
          <a:srgbClr val="0066FF"/>
        </a:hlink>
        <a:folHlink>
          <a:srgbClr val="777777"/>
        </a:folHlink>
      </a:clrScheme>
      <a:clrMap bg1="lt1" tx1="dk1" bg2="lt2" tx2="dk2" accent1="accent1" accent2="accent2" accent3="accent3" accent4="accent4" accent5="accent5" accent6="accent6" hlink="hlink" folHlink="folHlink"/>
    </a:extraClrScheme>
    <a:extraClrScheme>
      <a:clrScheme name="砖雕艺术 7">
        <a:dk1>
          <a:srgbClr val="585884"/>
        </a:dk1>
        <a:lt1>
          <a:srgbClr val="DDDDDD"/>
        </a:lt1>
        <a:dk2>
          <a:srgbClr val="000000"/>
        </a:dk2>
        <a:lt2>
          <a:srgbClr val="969696"/>
        </a:lt2>
        <a:accent1>
          <a:srgbClr val="FFFFCC"/>
        </a:accent1>
        <a:accent2>
          <a:srgbClr val="99CC00"/>
        </a:accent2>
        <a:accent3>
          <a:srgbClr val="EBEBEB"/>
        </a:accent3>
        <a:accent4>
          <a:srgbClr val="4A4A70"/>
        </a:accent4>
        <a:accent5>
          <a:srgbClr val="FFFFE2"/>
        </a:accent5>
        <a:accent6>
          <a:srgbClr val="8AB900"/>
        </a:accent6>
        <a:hlink>
          <a:srgbClr val="FF3300"/>
        </a:hlink>
        <a:folHlink>
          <a:srgbClr val="6E3B8B"/>
        </a:folHlink>
      </a:clrScheme>
      <a:clrMap bg1="lt1" tx1="dk1" bg2="lt2" tx2="dk2" accent1="accent1" accent2="accent2" accent3="accent3" accent4="accent4" accent5="accent5" accent6="accent6" hlink="hlink" folHlink="folHlink"/>
    </a:extraClrScheme>
    <a:extraClrScheme>
      <a:clrScheme name="砖雕艺术 8">
        <a:dk1>
          <a:srgbClr val="333399"/>
        </a:dk1>
        <a:lt1>
          <a:srgbClr val="FFD9D9"/>
        </a:lt1>
        <a:dk2>
          <a:srgbClr val="00716E"/>
        </a:dk2>
        <a:lt2>
          <a:srgbClr val="C0C0C0"/>
        </a:lt2>
        <a:accent1>
          <a:srgbClr val="AED2BA"/>
        </a:accent1>
        <a:accent2>
          <a:srgbClr val="FF9933"/>
        </a:accent2>
        <a:accent3>
          <a:srgbClr val="FFE9E9"/>
        </a:accent3>
        <a:accent4>
          <a:srgbClr val="2A2A82"/>
        </a:accent4>
        <a:accent5>
          <a:srgbClr val="D3E5D9"/>
        </a:accent5>
        <a:accent6>
          <a:srgbClr val="E78A2D"/>
        </a:accent6>
        <a:hlink>
          <a:srgbClr val="CC3300"/>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CDESIGNJ</Template>
  <TotalTime>8070</TotalTime>
  <Words>6066</Words>
  <Application>Microsoft Office PowerPoint</Application>
  <PresentationFormat>全屏显示(4:3)</PresentationFormat>
  <Paragraphs>837</Paragraphs>
  <Slides>78</Slides>
  <Notes>67</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78</vt:i4>
      </vt:variant>
    </vt:vector>
  </HeadingPairs>
  <TitlesOfParts>
    <vt:vector size="81" baseType="lpstr">
      <vt:lpstr>砖雕艺术</vt:lpstr>
      <vt:lpstr>自定义设计方案</vt:lpstr>
      <vt:lpstr>Visio</vt:lpstr>
      <vt:lpstr>学籍学历信息管理工作指南</vt:lpstr>
      <vt:lpstr>工作定位</vt:lpstr>
      <vt:lpstr>PowerPoint 演示文稿</vt:lpstr>
      <vt:lpstr>平台账号_申请数字证书</vt:lpstr>
      <vt:lpstr>平台账号_使用数字证书</vt:lpstr>
      <vt:lpstr>平台账号_常见问题</vt:lpstr>
      <vt:lpstr>平台功能模块</vt:lpstr>
      <vt:lpstr>主要功能</vt:lpstr>
      <vt:lpstr>PowerPoint 演示文稿</vt:lpstr>
      <vt:lpstr>PowerPoint 演示文稿</vt:lpstr>
      <vt:lpstr>PowerPoint 演示文稿</vt:lpstr>
      <vt:lpstr>录取数据_特殊类别</vt:lpstr>
      <vt:lpstr>录取数据_数据下载</vt:lpstr>
      <vt:lpstr>PowerPoint 演示文稿</vt:lpstr>
      <vt:lpstr>学籍注册_工作要求</vt:lpstr>
      <vt:lpstr>学籍注册_4种状态</vt:lpstr>
      <vt:lpstr>学籍注册_工作流程</vt:lpstr>
      <vt:lpstr>PowerPoint 演示文稿</vt:lpstr>
      <vt:lpstr>学籍注册_标准表结构补充说明</vt:lpstr>
      <vt:lpstr>学籍注册_数据报送</vt:lpstr>
      <vt:lpstr>学籍注册_待审核管理</vt:lpstr>
      <vt:lpstr>学籍注册_申请表管理</vt:lpstr>
      <vt:lpstr>学籍注册_预科生管理</vt:lpstr>
      <vt:lpstr>学籍注册_注意事项</vt:lpstr>
      <vt:lpstr>学籍注册_常见问题</vt:lpstr>
      <vt:lpstr>学籍查询</vt:lpstr>
      <vt:lpstr>学籍查询_新生学籍查询</vt:lpstr>
      <vt:lpstr>学籍查询_学信档案</vt:lpstr>
      <vt:lpstr>学籍查询_学籍在线验证报告</vt:lpstr>
      <vt:lpstr>学年注册</vt:lpstr>
      <vt:lpstr>学年注册_注册范围</vt:lpstr>
      <vt:lpstr>学年注册_工作时段</vt:lpstr>
      <vt:lpstr>学年注册_3种状态</vt:lpstr>
      <vt:lpstr>学年注册_工作流程</vt:lpstr>
      <vt:lpstr>学年注册_常见问题</vt:lpstr>
      <vt:lpstr>预计毕业生</vt:lpstr>
      <vt:lpstr>预计毕业生_本机数据预审</vt:lpstr>
      <vt:lpstr>预计毕业生_预审反馈数据处理</vt:lpstr>
      <vt:lpstr>PowerPoint 演示文稿</vt:lpstr>
      <vt:lpstr>PowerPoint 演示文稿</vt:lpstr>
      <vt:lpstr>PowerPoint 演示文稿</vt:lpstr>
      <vt:lpstr>学历注册</vt:lpstr>
      <vt:lpstr>PowerPoint 演示文稿</vt:lpstr>
      <vt:lpstr>学历注册_标准表结构补充说明</vt:lpstr>
      <vt:lpstr>PowerPoint 演示文稿</vt:lpstr>
      <vt:lpstr>学历注册_注意事项</vt:lpstr>
      <vt:lpstr>学历注册_注意事项</vt:lpstr>
      <vt:lpstr>学历注册_注意事项</vt:lpstr>
      <vt:lpstr>学历查询</vt:lpstr>
      <vt:lpstr>学历查询_零散查询</vt:lpstr>
      <vt:lpstr>学历查询_学信档案</vt:lpstr>
      <vt:lpstr>学历查询_学历在线验证报告</vt:lpstr>
      <vt:lpstr>PowerPoint 演示文稿</vt:lpstr>
      <vt:lpstr>PowerPoint 演示文稿</vt:lpstr>
      <vt:lpstr>学籍清查_清查规则</vt:lpstr>
      <vt:lpstr>学籍清查_前置学历已注册</vt:lpstr>
      <vt:lpstr>学籍清查_前置学历未注册</vt:lpstr>
      <vt:lpstr>学籍清查_国内学历认证</vt:lpstr>
      <vt:lpstr>学籍清查_国外学历认证</vt:lpstr>
      <vt:lpstr>在校生数据修改_申请表</vt:lpstr>
      <vt:lpstr>在校生数据修改_数据修改流程</vt:lpstr>
      <vt:lpstr>在校生数据修改_注意事项</vt:lpstr>
      <vt:lpstr>在校生数据修改_注意事项</vt:lpstr>
      <vt:lpstr>在校生数据修改_日志管理</vt:lpstr>
      <vt:lpstr>在校生数据修改_查看申请表</vt:lpstr>
      <vt:lpstr>在校生数据修改_申请表管理</vt:lpstr>
      <vt:lpstr>在校生层次变更</vt:lpstr>
      <vt:lpstr>学籍变动</vt:lpstr>
      <vt:lpstr>学籍注销</vt:lpstr>
      <vt:lpstr>学历勘误</vt:lpstr>
      <vt:lpstr>学历注销</vt:lpstr>
      <vt:lpstr>PowerPoint 演示文稿</vt:lpstr>
      <vt:lpstr>PowerPoint 演示文稿</vt:lpstr>
      <vt:lpstr>学历照片管理_注意事项</vt:lpstr>
      <vt:lpstr>学历照片管理_注意事项</vt:lpstr>
      <vt:lpstr>学历照片管理_注意事项</vt:lpstr>
      <vt:lpstr>平台后续工作内容</vt:lpstr>
      <vt:lpstr>感谢支持！   全国高等学校学生信息咨询与就业指导中心  信息处  刘云昭    mx@chsi.com.cn</vt:lpstr>
    </vt:vector>
  </TitlesOfParts>
  <Company>CHSI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学籍学历信息管理平台培训讲稿</dc:title>
  <dc:subject/>
  <dc:creator>Mx</dc:creator>
  <cp:lastModifiedBy>Mx</cp:lastModifiedBy>
  <cp:revision>1900</cp:revision>
  <dcterms:created xsi:type="dcterms:W3CDTF">2005-09-21T01:13:07Z</dcterms:created>
  <dcterms:modified xsi:type="dcterms:W3CDTF">2014-05-27T00:43:11Z</dcterms:modified>
</cp:coreProperties>
</file>